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2" r:id="rId5"/>
    <p:sldId id="264" r:id="rId6"/>
    <p:sldId id="265" r:id="rId7"/>
    <p:sldId id="267" r:id="rId8"/>
    <p:sldId id="270" r:id="rId9"/>
    <p:sldId id="272" r:id="rId10"/>
    <p:sldId id="273" r:id="rId11"/>
    <p:sldId id="276" r:id="rId12"/>
    <p:sldId id="278" r:id="rId13"/>
    <p:sldId id="279" r:id="rId14"/>
    <p:sldId id="280" r:id="rId15"/>
    <p:sldId id="281" r:id="rId16"/>
    <p:sldId id="284" r:id="rId17"/>
    <p:sldId id="286" r:id="rId18"/>
    <p:sldId id="288" r:id="rId19"/>
    <p:sldId id="289" r:id="rId20"/>
    <p:sldId id="291" r:id="rId21"/>
    <p:sldId id="293" r:id="rId22"/>
    <p:sldId id="294" r:id="rId23"/>
    <p:sldId id="297" r:id="rId24"/>
    <p:sldId id="298" r:id="rId2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D538A-6F72-4700-8565-08F113A6B0BB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BACFE-CECB-4D7B-8574-43387E06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6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J.R. Cruz, VP of Conference for the IEEE Vehicular Technology Society.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ACFE-CECB-4D7B-8574-43387E062B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11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 Stuber, VTS Awards Committee Chair, and Abbas Jamalipour, VTS Executive Vice President and Fellows Committee Chair present the 2019 Neil Shepherd Memorial Best Propagation Award to </a:t>
            </a:r>
            <a:r>
              <a:rPr lang="en-US" dirty="0" err="1"/>
              <a:t>Ke</a:t>
            </a:r>
            <a:r>
              <a:rPr lang="en-US" dirty="0"/>
              <a:t> Guan (middle) and his co-authors Bo Ai, Bile Peng, </a:t>
            </a:r>
            <a:r>
              <a:rPr lang="en-US" dirty="0" err="1"/>
              <a:t>Danping</a:t>
            </a:r>
            <a:r>
              <a:rPr lang="en-US" dirty="0"/>
              <a:t> He, </a:t>
            </a:r>
            <a:r>
              <a:rPr lang="en-US" dirty="0" err="1"/>
              <a:t>Guangkai</a:t>
            </a:r>
            <a:r>
              <a:rPr lang="en-US" dirty="0"/>
              <a:t> Li, </a:t>
            </a:r>
            <a:r>
              <a:rPr lang="en-US" dirty="0" err="1"/>
              <a:t>Jingya</a:t>
            </a:r>
            <a:r>
              <a:rPr lang="en-US" dirty="0"/>
              <a:t> Yang, </a:t>
            </a:r>
            <a:r>
              <a:rPr lang="en-US" dirty="0" err="1"/>
              <a:t>Zangdui</a:t>
            </a:r>
            <a:r>
              <a:rPr lang="en-US" dirty="0"/>
              <a:t> Zhong, and Thomas </a:t>
            </a:r>
            <a:r>
              <a:rPr lang="en-US" dirty="0" err="1"/>
              <a:t>K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ürner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for their paper titled “Towards Realistic High-Speed Train Channels at 5G Millimeter-Wave Band – Part 1: Paradigm, Significance Analysis, and Scenario Reconstruction”, IEEE Transactions on Vehicular Technology, Vol. 67, No. 10, pp.9112-9128, October 2018.  “Part 2: Case Study for Paradigm Implementation,” IEEE Transactions on Vehicular Technology, Vol. 67, No. 10, pp. 9129-9144, October 2018.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ACFE-CECB-4D7B-8574-43387E062B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63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ACFE-CECB-4D7B-8574-43387E062B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36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J.R. Cruz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ACFE-CECB-4D7B-8574-43387E062B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8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J.R. Cruz presents Gordon Stuber and Geoffrey Ye Li, Conference General Co-chairs,  with the Vehicular Technology Conference Award for exemplary contributions to the success </a:t>
            </a:r>
            <a:r>
              <a:rPr lang="en-US" dirty="0" err="1"/>
              <a:t>fo</a:t>
            </a:r>
            <a:r>
              <a:rPr lang="en-US" dirty="0"/>
              <a:t> the 2019 IEEE 90</a:t>
            </a:r>
            <a:r>
              <a:rPr lang="en-US" baseline="30000" dirty="0"/>
              <a:t>th</a:t>
            </a:r>
            <a:r>
              <a:rPr lang="en-US" dirty="0"/>
              <a:t> Vehicular Technology Conference, VTC2019-Fall, held in Honolulu, 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ACFE-CECB-4D7B-8574-43387E062B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90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 Stuber, General Co-chair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ACFE-CECB-4D7B-8574-43387E062B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1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Geoffrey Li, General Co-chair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ACFE-CECB-4D7B-8574-43387E062B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6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J.R. Cruz presents the Best Paper Award for the VTC2019-Fall to Stephen </a:t>
            </a:r>
            <a:r>
              <a:rPr lang="en-US" dirty="0" err="1"/>
              <a:t>Jaeckel</a:t>
            </a:r>
            <a:r>
              <a:rPr lang="en-US" dirty="0"/>
              <a:t> (pictured) and his co-authors,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Leszek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Raschkowski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Lars Thiele, from Fraunhofer Heinrich Hertz Institute,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Vuohtoniemi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Marko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Sonkki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Veikko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Hovinen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from university of Oulu, Frank Burkhardt, Prasanth Karunakaran and Thomas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from Fraunhofer Institute for Integrated Circuits for their paper titled “Industrial Indoor Measurements from 2-6 GHz for the 3GPP-NR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QuaDRiGa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Channel Model”.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ACFE-CECB-4D7B-8574-43387E062B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29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J.R. Cruz presents the Best Student Paper Award for the VTC2019-Fall to </a:t>
            </a:r>
            <a:r>
              <a:rPr lang="en-US" dirty="0" err="1"/>
              <a:t>Zhangfeng</a:t>
            </a:r>
            <a:r>
              <a:rPr lang="en-US" dirty="0"/>
              <a:t> Ma (pictured), and his co-authors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 Ai, Ruisi He,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Zhangdui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Zhong from Beijing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Jiaotong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 for their paper titled “A 3D Air-to-Air Wideband Non-Stationary Channel Model of UAV Communications”.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ACFE-CECB-4D7B-8574-43387E062B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7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 Stuber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ACFE-CECB-4D7B-8574-43387E062B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5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 Stuber, VTS Awards Committee Chair and Abbas Jamalipour, VTS Executive Vice President and Fellows Committee Chair present Yong Li (middle),  and his co-authors, </a:t>
            </a:r>
            <a:r>
              <a:rPr lang="en-US" dirty="0" err="1"/>
              <a:t>Xueshi</a:t>
            </a:r>
            <a:r>
              <a:rPr lang="en-US" dirty="0"/>
              <a:t> Hou, Min Chen, Di Wu, </a:t>
            </a:r>
            <a:r>
              <a:rPr lang="en-US" dirty="0" err="1"/>
              <a:t>Depeng</a:t>
            </a:r>
            <a:r>
              <a:rPr lang="en-US" dirty="0"/>
              <a:t> Jin and Sheng Chen, with the Vehicular Technology Society Best Paper Award for their paper titled “Vehicular Fog Computing: A Viewpoint of Vehicles as the infrastructures,” IEEE Transactions on Vehicular Technology, Vol. 65, No. 6, pp.3860-3873, June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ACFE-CECB-4D7B-8574-43387E062B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5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7ADC-11FE-450A-AEC3-BD7020E50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C18AE-E94A-40F3-9A1B-F95E2190D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824C2-CF44-40A7-8C46-4C05D8E7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0BA73-7973-43BE-9DFA-F836EAD07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462F9-E724-43E4-8E75-4552E997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7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9ACF9-86E5-4F23-9618-7739B3049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90B78-A7C5-468D-9FD8-DEBA2D962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85C39-BAC0-4F88-8880-387DF416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6A500-20C8-43E1-BA35-ABA8D7D3B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EFF1C-3289-440C-983F-8CCA6B8C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9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8F49B8-46C9-40C1-8D96-CB9D81FE5D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B6EC4-0856-4602-A60B-86042C8AA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8AA53-5646-4299-A81A-83C938B9A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66095-CF6C-4A0F-9810-A3EC3510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2CDC8-A56C-4C8D-8C95-6EA20899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7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AEFED-A410-4B0C-ACAD-35E790EC6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5D8FE-857C-4C90-9B52-893670C8E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F6D91-7FE2-44B1-A881-2F73FAB6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62F83-9F7E-4846-9F15-3009E77F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C5136-9E5E-4DFF-BEC9-36841B41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5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CB222-5FC2-4A91-9242-4CD387D2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760FC-B709-47BD-AB6D-8FA44615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B999-81C3-4D01-8DEA-9A6F01CB8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436D-AF20-4426-B338-0D3F10F4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811A8-4EF9-4DF0-A1B5-98276CA5A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0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C9DF-4118-4E2F-BC91-E043CADC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C2D9A-E2AF-4EC7-9043-176827BAF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C52F3-45E0-449A-B00A-56639B056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3C97C-993A-47B5-98A6-D73E3D6C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5FCE0-02F2-4062-AB42-DD359F43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474AB-D5DD-40BF-BC1C-22F3D484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6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DDA33-AB52-4A8D-931F-31481E05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99458-4C14-4BB9-96D6-EE790E7BA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9FC34-5219-4FE8-B37B-8D807A4C4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179F3-CBA7-444A-A46D-3023FE943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F58AE2-71CA-487C-8849-A9E3CFF65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72A065-5F73-43E6-8ED6-BD6737C3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A67575-904A-4DEA-9252-3F7C022A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61263-04DF-4CE3-91B7-9B9C5854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6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BB53-8D1B-4F6B-B989-82F0D709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B985C-D93B-46B6-8E96-5EB706EF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4BEDC-CD8F-4A47-AD88-6DA3A1964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9C0F3E-6344-4FED-A662-054F8FBD7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8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BE9FE-7417-4EC7-85CB-FD7A9BC82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D1429-EB11-45CF-9AA4-4E55B825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FC078-FD80-4CB4-A20F-74B0E807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4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AD627-DEAF-4CB1-B5AD-EC101DCEE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F20A3-DE23-442D-85F1-50B6EA2B1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A12EC-AAEC-4AD0-9357-940E63A3D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808C9-2F0A-4401-94F9-6C128704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CC230-1E69-4E30-9088-C7C98610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7EF64-5BDB-4E12-B8C3-9C0AC41A8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7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D6B9-438D-47E2-ADFB-F0D6034C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29573-13CF-4BD6-8BF7-60AE98A87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4051D-C4EC-4BE1-B595-285243341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B82E4-5F15-48D8-B0B0-8CC4A681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C91E9-A760-4553-8D1A-98A9ECFE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62C3D-1A7F-4CBC-897B-F2F30645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0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528D8D-D16B-47D7-9C06-BCB0CB63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FA8FE-B051-40AD-A473-370FF5B6C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62BC-BB0A-4DED-A5BD-72409C13D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F236A-36A8-4AA2-AB82-B2DDBC710158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53C4C-B609-4964-A4BA-175CBA634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A5470-0620-4A44-BDD7-22BD0BC77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55EA5-8D44-4C40-846E-F4FA843D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25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0B9125D-2D0E-480B-B197-2112AC66E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762000"/>
          </a:xfrm>
        </p:spPr>
        <p:txBody>
          <a:bodyPr>
            <a:normAutofit/>
          </a:bodyPr>
          <a:lstStyle/>
          <a:p>
            <a:r>
              <a:rPr lang="en-US" sz="1800" dirty="0"/>
              <a:t>Provided by: VTS Conference Administration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78005-EDBF-4955-83E2-D28159613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88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VTC2019-Fall Awards Luncheon</a:t>
            </a:r>
          </a:p>
        </p:txBody>
      </p:sp>
    </p:spTree>
    <p:extLst>
      <p:ext uri="{BB962C8B-B14F-4D97-AF65-F5344CB8AC3E}">
        <p14:creationId xmlns:p14="http://schemas.microsoft.com/office/powerpoint/2010/main" val="7142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fade/>
      </p:transition>
    </mc:Choice>
    <mc:Fallback>
      <p:transition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1">
            <a:extLst>
              <a:ext uri="{FF2B5EF4-FFF2-40B4-BE49-F238E27FC236}">
                <a16:creationId xmlns:a16="http://schemas.microsoft.com/office/drawing/2014/main" id="{71023CA6-93FC-47B3-BAFD-368B2BDA9A1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9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4">
            <a:extLst>
              <a:ext uri="{FF2B5EF4-FFF2-40B4-BE49-F238E27FC236}">
                <a16:creationId xmlns:a16="http://schemas.microsoft.com/office/drawing/2014/main" id="{A0F228EB-FA56-41AE-A691-0AC6D26CBBC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7">
            <a:extLst>
              <a:ext uri="{FF2B5EF4-FFF2-40B4-BE49-F238E27FC236}">
                <a16:creationId xmlns:a16="http://schemas.microsoft.com/office/drawing/2014/main" id="{AC0EE68B-2BFA-4B30-8754-2E0C3C4CBE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4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1">
            <a:extLst>
              <a:ext uri="{FF2B5EF4-FFF2-40B4-BE49-F238E27FC236}">
                <a16:creationId xmlns:a16="http://schemas.microsoft.com/office/drawing/2014/main" id="{F5684132-3090-4DAD-B91D-FD5CE372C8B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8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3">
            <a:extLst>
              <a:ext uri="{FF2B5EF4-FFF2-40B4-BE49-F238E27FC236}">
                <a16:creationId xmlns:a16="http://schemas.microsoft.com/office/drawing/2014/main" id="{064C3665-BB92-40A1-9371-27834A81815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4">
            <a:extLst>
              <a:ext uri="{FF2B5EF4-FFF2-40B4-BE49-F238E27FC236}">
                <a16:creationId xmlns:a16="http://schemas.microsoft.com/office/drawing/2014/main" id="{C336D70C-C332-4108-BF56-06751EA24BD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5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7">
            <a:extLst>
              <a:ext uri="{FF2B5EF4-FFF2-40B4-BE49-F238E27FC236}">
                <a16:creationId xmlns:a16="http://schemas.microsoft.com/office/drawing/2014/main" id="{CD2C1140-569C-49AE-A2A9-4F0286A487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0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9">
            <a:extLst>
              <a:ext uri="{FF2B5EF4-FFF2-40B4-BE49-F238E27FC236}">
                <a16:creationId xmlns:a16="http://schemas.microsoft.com/office/drawing/2014/main" id="{2F89FB24-A0B0-4248-845B-4D58534BA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6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1">
            <a:extLst>
              <a:ext uri="{FF2B5EF4-FFF2-40B4-BE49-F238E27FC236}">
                <a16:creationId xmlns:a16="http://schemas.microsoft.com/office/drawing/2014/main" id="{BEB9B79E-139A-445B-82B0-F7D096EFB06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7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2">
            <a:extLst>
              <a:ext uri="{FF2B5EF4-FFF2-40B4-BE49-F238E27FC236}">
                <a16:creationId xmlns:a16="http://schemas.microsoft.com/office/drawing/2014/main" id="{33791F80-6E3D-42A7-86A4-8F5C2EE4AC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4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72">
            <a:extLst>
              <a:ext uri="{FF2B5EF4-FFF2-40B4-BE49-F238E27FC236}">
                <a16:creationId xmlns:a16="http://schemas.microsoft.com/office/drawing/2014/main" id="{C2248E2C-ECD3-4497-BEE7-4FBFB0F4556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47922" b="1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9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4">
            <a:extLst>
              <a:ext uri="{FF2B5EF4-FFF2-40B4-BE49-F238E27FC236}">
                <a16:creationId xmlns:a16="http://schemas.microsoft.com/office/drawing/2014/main" id="{10EC1E61-59B8-4B1A-BFB6-33BCE17BA99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4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6">
            <a:extLst>
              <a:ext uri="{FF2B5EF4-FFF2-40B4-BE49-F238E27FC236}">
                <a16:creationId xmlns:a16="http://schemas.microsoft.com/office/drawing/2014/main" id="{79D69A74-575E-4167-A441-6110B50B01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2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7">
            <a:extLst>
              <a:ext uri="{FF2B5EF4-FFF2-40B4-BE49-F238E27FC236}">
                <a16:creationId xmlns:a16="http://schemas.microsoft.com/office/drawing/2014/main" id="{554007F1-E0C9-48C5-BB5C-7CC003DF912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3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0">
            <a:extLst>
              <a:ext uri="{FF2B5EF4-FFF2-40B4-BE49-F238E27FC236}">
                <a16:creationId xmlns:a16="http://schemas.microsoft.com/office/drawing/2014/main" id="{8D99EC9F-39C1-4ECA-99D4-FD971AC7356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9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1">
            <a:extLst>
              <a:ext uri="{FF2B5EF4-FFF2-40B4-BE49-F238E27FC236}">
                <a16:creationId xmlns:a16="http://schemas.microsoft.com/office/drawing/2014/main" id="{A443CA58-4195-46D5-AF4F-ABB87987289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1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73">
            <a:extLst>
              <a:ext uri="{FF2B5EF4-FFF2-40B4-BE49-F238E27FC236}">
                <a16:creationId xmlns:a16="http://schemas.microsoft.com/office/drawing/2014/main" id="{C7591A04-6431-4BF0-8615-AC941E2E7D6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8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77">
            <a:extLst>
              <a:ext uri="{FF2B5EF4-FFF2-40B4-BE49-F238E27FC236}">
                <a16:creationId xmlns:a16="http://schemas.microsoft.com/office/drawing/2014/main" id="{FD28304C-3BC0-491D-9F2C-23BFDE0AD2E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7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79">
            <a:extLst>
              <a:ext uri="{FF2B5EF4-FFF2-40B4-BE49-F238E27FC236}">
                <a16:creationId xmlns:a16="http://schemas.microsoft.com/office/drawing/2014/main" id="{435D40E2-59F0-4D74-8B95-4A5708F7DBC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0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80">
            <a:extLst>
              <a:ext uri="{FF2B5EF4-FFF2-40B4-BE49-F238E27FC236}">
                <a16:creationId xmlns:a16="http://schemas.microsoft.com/office/drawing/2014/main" id="{BB231E3F-6596-4791-8B1F-39BFD86C713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152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4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85">
            <a:extLst>
              <a:ext uri="{FF2B5EF4-FFF2-40B4-BE49-F238E27FC236}">
                <a16:creationId xmlns:a16="http://schemas.microsoft.com/office/drawing/2014/main" id="{D4F1B511-954B-4820-BE7D-2EFF2EB0A5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4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88">
            <a:extLst>
              <a:ext uri="{FF2B5EF4-FFF2-40B4-BE49-F238E27FC236}">
                <a16:creationId xmlns:a16="http://schemas.microsoft.com/office/drawing/2014/main" id="{EE19C692-EA15-41AB-A79A-E150CEC1BC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8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0">
            <a:extLst>
              <a:ext uri="{FF2B5EF4-FFF2-40B4-BE49-F238E27FC236}">
                <a16:creationId xmlns:a16="http://schemas.microsoft.com/office/drawing/2014/main" id="{1DC8D5A9-9FD6-4A6C-8339-386E9652F4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465</Words>
  <Application>Microsoft Office PowerPoint</Application>
  <PresentationFormat>Widescreen</PresentationFormat>
  <Paragraphs>24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VTC2019-Fall Awards Luncheon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VTC2019-Fall Awards Luncheon</dc:title>
  <dc:creator>Leffler, Cerry J.</dc:creator>
  <cp:lastModifiedBy>Leffler, Cerry J.</cp:lastModifiedBy>
  <cp:revision>11</cp:revision>
  <dcterms:created xsi:type="dcterms:W3CDTF">2019-11-01T15:30:55Z</dcterms:created>
  <dcterms:modified xsi:type="dcterms:W3CDTF">2019-11-01T20:15:24Z</dcterms:modified>
</cp:coreProperties>
</file>