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
  </p:notesMasterIdLst>
  <p:handoutMasterIdLst>
    <p:handoutMasterId r:id="rId10"/>
  </p:handoutMasterIdLst>
  <p:sldIdLst>
    <p:sldId id="563" r:id="rId2"/>
    <p:sldId id="576" r:id="rId3"/>
    <p:sldId id="578" r:id="rId4"/>
    <p:sldId id="582" r:id="rId5"/>
    <p:sldId id="579" r:id="rId6"/>
    <p:sldId id="580" r:id="rId7"/>
    <p:sldId id="581" r:id="rId8"/>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Arial" charset="0"/>
        <a:ea typeface="MS PGothic" pitchFamily="34" charset="-128"/>
        <a:cs typeface="Arial" charset="0"/>
      </a:defRPr>
    </a:lvl1pPr>
    <a:lvl2pPr marL="457200" algn="l" rtl="0" fontAlgn="base">
      <a:spcBef>
        <a:spcPct val="0"/>
      </a:spcBef>
      <a:spcAft>
        <a:spcPct val="0"/>
      </a:spcAft>
      <a:defRPr sz="2800" kern="1200">
        <a:solidFill>
          <a:schemeClr val="tx1"/>
        </a:solidFill>
        <a:latin typeface="Arial" charset="0"/>
        <a:ea typeface="MS PGothic" pitchFamily="34" charset="-128"/>
        <a:cs typeface="Arial" charset="0"/>
      </a:defRPr>
    </a:lvl2pPr>
    <a:lvl3pPr marL="914400" algn="l" rtl="0" fontAlgn="base">
      <a:spcBef>
        <a:spcPct val="0"/>
      </a:spcBef>
      <a:spcAft>
        <a:spcPct val="0"/>
      </a:spcAft>
      <a:defRPr sz="2800" kern="1200">
        <a:solidFill>
          <a:schemeClr val="tx1"/>
        </a:solidFill>
        <a:latin typeface="Arial" charset="0"/>
        <a:ea typeface="MS PGothic" pitchFamily="34" charset="-128"/>
        <a:cs typeface="Arial" charset="0"/>
      </a:defRPr>
    </a:lvl3pPr>
    <a:lvl4pPr marL="1371600" algn="l" rtl="0" fontAlgn="base">
      <a:spcBef>
        <a:spcPct val="0"/>
      </a:spcBef>
      <a:spcAft>
        <a:spcPct val="0"/>
      </a:spcAft>
      <a:defRPr sz="2800" kern="1200">
        <a:solidFill>
          <a:schemeClr val="tx1"/>
        </a:solidFill>
        <a:latin typeface="Arial" charset="0"/>
        <a:ea typeface="MS PGothic" pitchFamily="34" charset="-128"/>
        <a:cs typeface="Arial" charset="0"/>
      </a:defRPr>
    </a:lvl4pPr>
    <a:lvl5pPr marL="1828800" algn="l" rtl="0" fontAlgn="base">
      <a:spcBef>
        <a:spcPct val="0"/>
      </a:spcBef>
      <a:spcAft>
        <a:spcPct val="0"/>
      </a:spcAft>
      <a:defRPr sz="2800" kern="1200">
        <a:solidFill>
          <a:schemeClr val="tx1"/>
        </a:solidFill>
        <a:latin typeface="Arial" charset="0"/>
        <a:ea typeface="MS PGothic" pitchFamily="34" charset="-128"/>
        <a:cs typeface="Arial" charset="0"/>
      </a:defRPr>
    </a:lvl5pPr>
    <a:lvl6pPr marL="2286000" algn="l" defTabSz="914400" rtl="0" eaLnBrk="1" latinLnBrk="0" hangingPunct="1">
      <a:defRPr sz="2800" kern="1200">
        <a:solidFill>
          <a:schemeClr val="tx1"/>
        </a:solidFill>
        <a:latin typeface="Arial" charset="0"/>
        <a:ea typeface="MS PGothic" pitchFamily="34" charset="-128"/>
        <a:cs typeface="Arial" charset="0"/>
      </a:defRPr>
    </a:lvl6pPr>
    <a:lvl7pPr marL="2743200" algn="l" defTabSz="914400" rtl="0" eaLnBrk="1" latinLnBrk="0" hangingPunct="1">
      <a:defRPr sz="2800" kern="1200">
        <a:solidFill>
          <a:schemeClr val="tx1"/>
        </a:solidFill>
        <a:latin typeface="Arial" charset="0"/>
        <a:ea typeface="MS PGothic" pitchFamily="34" charset="-128"/>
        <a:cs typeface="Arial" charset="0"/>
      </a:defRPr>
    </a:lvl7pPr>
    <a:lvl8pPr marL="3200400" algn="l" defTabSz="914400" rtl="0" eaLnBrk="1" latinLnBrk="0" hangingPunct="1">
      <a:defRPr sz="2800" kern="1200">
        <a:solidFill>
          <a:schemeClr val="tx1"/>
        </a:solidFill>
        <a:latin typeface="Arial" charset="0"/>
        <a:ea typeface="MS PGothic" pitchFamily="34" charset="-128"/>
        <a:cs typeface="Arial" charset="0"/>
      </a:defRPr>
    </a:lvl8pPr>
    <a:lvl9pPr marL="3657600" algn="l" defTabSz="914400" rtl="0" eaLnBrk="1" latinLnBrk="0" hangingPunct="1">
      <a:defRPr sz="2800" kern="1200">
        <a:solidFill>
          <a:schemeClr val="tx1"/>
        </a:solidFill>
        <a:latin typeface="Arial" charset="0"/>
        <a:ea typeface="MS PGothic"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uleima Davis" initials="Z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9D"/>
    <a:srgbClr val="9999FF"/>
    <a:srgbClr val="3333FF"/>
    <a:srgbClr val="CCCCFF"/>
    <a:srgbClr val="FFFF99"/>
    <a:srgbClr val="C0C0C0"/>
    <a:srgbClr val="DDDDDD"/>
    <a:srgbClr val="4AA9B6"/>
    <a:srgbClr val="D0D030"/>
    <a:srgbClr val="C54F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83646" autoAdjust="0"/>
  </p:normalViewPr>
  <p:slideViewPr>
    <p:cSldViewPr>
      <p:cViewPr varScale="1">
        <p:scale>
          <a:sx n="114" d="100"/>
          <a:sy n="114" d="100"/>
        </p:scale>
        <p:origin x="972"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7" d="100"/>
          <a:sy n="57" d="100"/>
        </p:scale>
        <p:origin x="-277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1200">
                <a:cs typeface="+mn-cs"/>
              </a:defRPr>
            </a:lvl1pPr>
          </a:lstStyle>
          <a:p>
            <a:pPr>
              <a:defRPr/>
            </a:pPr>
            <a:endParaRPr lang="en-US"/>
          </a:p>
        </p:txBody>
      </p:sp>
      <p:sp>
        <p:nvSpPr>
          <p:cNvPr id="4116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200">
                <a:cs typeface="+mn-cs"/>
              </a:defRPr>
            </a:lvl1pPr>
          </a:lstStyle>
          <a:p>
            <a:pPr>
              <a:defRPr/>
            </a:pPr>
            <a:endParaRPr lang="en-US"/>
          </a:p>
        </p:txBody>
      </p:sp>
      <p:sp>
        <p:nvSpPr>
          <p:cNvPr id="4116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a:cs typeface="+mn-cs"/>
              </a:defRPr>
            </a:lvl1pPr>
          </a:lstStyle>
          <a:p>
            <a:pPr>
              <a:defRPr/>
            </a:pPr>
            <a:endParaRPr lang="en-US"/>
          </a:p>
        </p:txBody>
      </p:sp>
      <p:sp>
        <p:nvSpPr>
          <p:cNvPr id="4116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a:cs typeface="+mn-cs"/>
              </a:defRPr>
            </a:lvl1pPr>
          </a:lstStyle>
          <a:p>
            <a:pPr>
              <a:defRPr/>
            </a:pPr>
            <a:fld id="{6A147DBD-F029-41A4-A767-48E738DD349B}" type="slidenum">
              <a:rPr lang="en-US"/>
              <a:pPr>
                <a:defRPr/>
              </a:pPr>
              <a:t>‹#›</a:t>
            </a:fld>
            <a:endParaRPr lang="en-US"/>
          </a:p>
        </p:txBody>
      </p:sp>
    </p:spTree>
    <p:extLst>
      <p:ext uri="{BB962C8B-B14F-4D97-AF65-F5344CB8AC3E}">
        <p14:creationId xmlns:p14="http://schemas.microsoft.com/office/powerpoint/2010/main" val="4181754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1200">
                <a:cs typeface="+mn-cs"/>
              </a:defRPr>
            </a:lvl1pPr>
          </a:lstStyle>
          <a:p>
            <a:pPr>
              <a:defRPr/>
            </a:pPr>
            <a:endParaRPr lang="en-US"/>
          </a:p>
        </p:txBody>
      </p:sp>
      <p:sp>
        <p:nvSpPr>
          <p:cNvPr id="16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200">
                <a:cs typeface="+mn-cs"/>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a:cs typeface="+mn-cs"/>
              </a:defRPr>
            </a:lvl1pPr>
          </a:lstStyle>
          <a:p>
            <a:pPr>
              <a:defRPr/>
            </a:pPr>
            <a:endParaRPr lang="en-US"/>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a:cs typeface="+mn-cs"/>
              </a:defRPr>
            </a:lvl1pPr>
          </a:lstStyle>
          <a:p>
            <a:pPr>
              <a:defRPr/>
            </a:pPr>
            <a:fld id="{8F98B5A5-794D-486D-8C44-1986BD27F7CF}" type="slidenum">
              <a:rPr lang="en-US"/>
              <a:pPr>
                <a:defRPr/>
              </a:pPr>
              <a:t>‹#›</a:t>
            </a:fld>
            <a:endParaRPr lang="en-US"/>
          </a:p>
        </p:txBody>
      </p:sp>
    </p:spTree>
    <p:extLst>
      <p:ext uri="{BB962C8B-B14F-4D97-AF65-F5344CB8AC3E}">
        <p14:creationId xmlns:p14="http://schemas.microsoft.com/office/powerpoint/2010/main" val="32719441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Arial" charset="0"/>
                <a:ea typeface="MS PGothic" pitchFamily="34" charset="-128"/>
              </a:defRPr>
            </a:lvl1pPr>
            <a:lvl2pPr marL="742950" indent="-285750" eaLnBrk="0" hangingPunct="0">
              <a:defRPr sz="2800">
                <a:solidFill>
                  <a:schemeClr val="tx1"/>
                </a:solidFill>
                <a:latin typeface="Arial" charset="0"/>
                <a:ea typeface="MS PGothic" pitchFamily="34" charset="-128"/>
              </a:defRPr>
            </a:lvl2pPr>
            <a:lvl3pPr marL="1143000" indent="-228600" eaLnBrk="0" hangingPunct="0">
              <a:defRPr sz="2800">
                <a:solidFill>
                  <a:schemeClr val="tx1"/>
                </a:solidFill>
                <a:latin typeface="Arial" charset="0"/>
                <a:ea typeface="MS PGothic" pitchFamily="34" charset="-128"/>
              </a:defRPr>
            </a:lvl3pPr>
            <a:lvl4pPr marL="1600200" indent="-228600" eaLnBrk="0" hangingPunct="0">
              <a:defRPr sz="2800">
                <a:solidFill>
                  <a:schemeClr val="tx1"/>
                </a:solidFill>
                <a:latin typeface="Arial" charset="0"/>
                <a:ea typeface="MS PGothic" pitchFamily="34" charset="-128"/>
              </a:defRPr>
            </a:lvl4pPr>
            <a:lvl5pPr marL="2057400" indent="-228600" eaLnBrk="0" hangingPunct="0">
              <a:defRPr sz="2800">
                <a:solidFill>
                  <a:schemeClr val="tx1"/>
                </a:solidFill>
                <a:latin typeface="Arial" charset="0"/>
                <a:ea typeface="MS PGothic" pitchFamily="34" charset="-128"/>
              </a:defRPr>
            </a:lvl5pPr>
            <a:lvl6pPr marL="2514600" indent="-228600" eaLnBrk="0" fontAlgn="base" hangingPunct="0">
              <a:spcBef>
                <a:spcPct val="0"/>
              </a:spcBef>
              <a:spcAft>
                <a:spcPct val="0"/>
              </a:spcAft>
              <a:defRPr sz="2800">
                <a:solidFill>
                  <a:schemeClr val="tx1"/>
                </a:solidFill>
                <a:latin typeface="Arial" charset="0"/>
                <a:ea typeface="MS PGothic" pitchFamily="34" charset="-128"/>
              </a:defRPr>
            </a:lvl6pPr>
            <a:lvl7pPr marL="2971800" indent="-228600" eaLnBrk="0" fontAlgn="base" hangingPunct="0">
              <a:spcBef>
                <a:spcPct val="0"/>
              </a:spcBef>
              <a:spcAft>
                <a:spcPct val="0"/>
              </a:spcAft>
              <a:defRPr sz="2800">
                <a:solidFill>
                  <a:schemeClr val="tx1"/>
                </a:solidFill>
                <a:latin typeface="Arial" charset="0"/>
                <a:ea typeface="MS PGothic" pitchFamily="34" charset="-128"/>
              </a:defRPr>
            </a:lvl7pPr>
            <a:lvl8pPr marL="3429000" indent="-228600" eaLnBrk="0" fontAlgn="base" hangingPunct="0">
              <a:spcBef>
                <a:spcPct val="0"/>
              </a:spcBef>
              <a:spcAft>
                <a:spcPct val="0"/>
              </a:spcAft>
              <a:defRPr sz="2800">
                <a:solidFill>
                  <a:schemeClr val="tx1"/>
                </a:solidFill>
                <a:latin typeface="Arial" charset="0"/>
                <a:ea typeface="MS PGothic" pitchFamily="34" charset="-128"/>
              </a:defRPr>
            </a:lvl8pPr>
            <a:lvl9pPr marL="3886200" indent="-228600" eaLnBrk="0" fontAlgn="base" hangingPunct="0">
              <a:spcBef>
                <a:spcPct val="0"/>
              </a:spcBef>
              <a:spcAft>
                <a:spcPct val="0"/>
              </a:spcAft>
              <a:defRPr sz="2800">
                <a:solidFill>
                  <a:schemeClr val="tx1"/>
                </a:solidFill>
                <a:latin typeface="Arial" charset="0"/>
                <a:ea typeface="MS PGothic" pitchFamily="34" charset="-128"/>
              </a:defRPr>
            </a:lvl9pPr>
          </a:lstStyle>
          <a:p>
            <a:pPr eaLnBrk="1" hangingPunct="1"/>
            <a:fld id="{EDBD80BC-C111-47D8-8EC8-2D4CE75DB8D9}" type="slidenum">
              <a:rPr lang="en-US" sz="1200" smtClean="0"/>
              <a:pPr eaLnBrk="1" hangingPunct="1"/>
              <a:t>1</a:t>
            </a:fld>
            <a:endParaRPr lang="en-US"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3016561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326313" y="5926138"/>
            <a:ext cx="1098550" cy="627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2" name="Rectangle 2"/>
          <p:cNvSpPr>
            <a:spLocks noGrp="1" noChangeArrowheads="1"/>
          </p:cNvSpPr>
          <p:nvPr>
            <p:ph type="ctrTitle"/>
          </p:nvPr>
        </p:nvSpPr>
        <p:spPr>
          <a:xfrm>
            <a:off x="1295400" y="822325"/>
            <a:ext cx="7162800" cy="1143000"/>
          </a:xfrm>
        </p:spPr>
        <p:txBody>
          <a:bodyPr/>
          <a:lstStyle>
            <a:lvl1pPr>
              <a:lnSpc>
                <a:spcPct val="90000"/>
              </a:lnSpc>
              <a:defRPr sz="4800">
                <a:solidFill>
                  <a:schemeClr val="bg1"/>
                </a:solidFill>
              </a:defRPr>
            </a:lvl1pPr>
          </a:lstStyle>
          <a:p>
            <a:endParaRPr lang="en-US"/>
          </a:p>
        </p:txBody>
      </p:sp>
      <p:sp>
        <p:nvSpPr>
          <p:cNvPr id="5123" name="Rectangle 3"/>
          <p:cNvSpPr>
            <a:spLocks noGrp="1" noChangeArrowheads="1"/>
          </p:cNvSpPr>
          <p:nvPr>
            <p:ph type="subTitle" idx="1"/>
          </p:nvPr>
        </p:nvSpPr>
        <p:spPr>
          <a:xfrm>
            <a:off x="1185863" y="3962400"/>
            <a:ext cx="3919537" cy="1752600"/>
          </a:xfrm>
        </p:spPr>
        <p:txBody>
          <a:bodyPr/>
          <a:lstStyle>
            <a:lvl1pPr marL="0" indent="0">
              <a:lnSpc>
                <a:spcPct val="90000"/>
              </a:lnSpc>
              <a:buFont typeface="Wingdings" pitchFamily="2" charset="2"/>
              <a:buNone/>
              <a:defRPr sz="2200" b="1">
                <a:solidFill>
                  <a:schemeClr val="tx2"/>
                </a:solidFill>
              </a:defRPr>
            </a:lvl1pPr>
          </a:lstStyle>
          <a:p>
            <a:r>
              <a:rPr lang="en-US"/>
              <a:t>Click to edit Master subtitle style</a:t>
            </a:r>
          </a:p>
        </p:txBody>
      </p:sp>
    </p:spTree>
    <p:extLst>
      <p:ext uri="{BB962C8B-B14F-4D97-AF65-F5344CB8AC3E}">
        <p14:creationId xmlns:p14="http://schemas.microsoft.com/office/powerpoint/2010/main" val="244143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9600" y="5926138"/>
            <a:ext cx="1096963" cy="627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85800" y="1981200"/>
            <a:ext cx="7772400" cy="3944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9963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9600" y="5926138"/>
            <a:ext cx="1096963" cy="627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1191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pic>
        <p:nvPicPr>
          <p:cNvPr id="6" name="Picture 3"/>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9600" y="5926138"/>
            <a:ext cx="1096963" cy="627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3944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899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72849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9600" y="5926138"/>
            <a:ext cx="1096963" cy="627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3944937"/>
          </a:xfrm>
        </p:spPr>
        <p:txBody>
          <a:bodyPr/>
          <a:lstStyle/>
          <a:p>
            <a:pPr lvl="0"/>
            <a:endParaRPr lang="en-US" noProof="0"/>
          </a:p>
        </p:txBody>
      </p:sp>
    </p:spTree>
    <p:extLst>
      <p:ext uri="{BB962C8B-B14F-4D97-AF65-F5344CB8AC3E}">
        <p14:creationId xmlns:p14="http://schemas.microsoft.com/office/powerpoint/2010/main" val="190184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Presentation Title Slide Opt 1">
    <p:spTree>
      <p:nvGrpSpPr>
        <p:cNvPr id="1" name=""/>
        <p:cNvGrpSpPr/>
        <p:nvPr/>
      </p:nvGrpSpPr>
      <p:grpSpPr>
        <a:xfrm>
          <a:off x="0" y="0"/>
          <a:ext cx="0" cy="0"/>
          <a:chOff x="0" y="0"/>
          <a:chExt cx="0" cy="0"/>
        </a:xfrm>
      </p:grpSpPr>
      <p:pic>
        <p:nvPicPr>
          <p:cNvPr id="55" name="Picture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685800" y="4426913"/>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10" name="Slide Number Placeholder 9"/>
          <p:cNvSpPr>
            <a:spLocks noGrp="1"/>
          </p:cNvSpPr>
          <p:nvPr>
            <p:ph type="sldNum" sz="quarter" idx="18"/>
          </p:nvPr>
        </p:nvSpPr>
        <p:spPr/>
        <p:txBody>
          <a:bodyPr/>
          <a:lstStyle>
            <a:lvl1pPr>
              <a:defRPr>
                <a:solidFill>
                  <a:srgbClr val="0066A1"/>
                </a:solidFill>
              </a:defRPr>
            </a:lvl1pPr>
          </a:lstStyle>
          <a:p>
            <a:fld id="{78CCF326-F3AE-4BC1-8A67-53799F682716}" type="slidenum">
              <a:rPr lang="en-CA" smtClean="0"/>
              <a:t>‹#›</a:t>
            </a:fld>
            <a:endParaRPr lang="en-CA"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 y="857555"/>
            <a:ext cx="1456944" cy="2414016"/>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9066" y="857555"/>
            <a:ext cx="1944624" cy="2414016"/>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2131" y="857555"/>
            <a:ext cx="2365248" cy="2414016"/>
          </a:xfrm>
          <a:prstGeom prst="rect">
            <a:avLst/>
          </a:prstGeom>
        </p:spPr>
      </p:pic>
      <p:pic>
        <p:nvPicPr>
          <p:cNvPr id="20" name="Picture 19"/>
          <p:cNvPicPr>
            <a:picLocks noChangeAspect="1"/>
          </p:cNvPicPr>
          <p:nvPr/>
        </p:nvPicPr>
        <p:blipFill rotWithShape="1">
          <a:blip r:embed="rId6">
            <a:extLst>
              <a:ext uri="{28A0092B-C50C-407E-A947-70E740481C1C}">
                <a14:useLocalDpi xmlns:a14="http://schemas.microsoft.com/office/drawing/2010/main" val="0"/>
              </a:ext>
            </a:extLst>
          </a:blip>
          <a:srcRect l="12664"/>
          <a:stretch/>
        </p:blipFill>
        <p:spPr>
          <a:xfrm>
            <a:off x="5634012" y="1182281"/>
            <a:ext cx="2010372" cy="1713319"/>
          </a:xfrm>
          <a:prstGeom prst="roundRect">
            <a:avLst>
              <a:gd name="adj" fmla="val 14221"/>
            </a:avLst>
          </a:prstGeom>
          <a:scene3d>
            <a:camera prst="perspectiveContrastingLeftFacing" fov="7200000">
              <a:rot lat="0" lon="1423998" rev="0"/>
            </a:camera>
            <a:lightRig rig="threePt" dir="t"/>
          </a:scene3d>
          <a:sp3d z="63500"/>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21916" y="857555"/>
            <a:ext cx="1499616" cy="2414016"/>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13960" y="5982005"/>
            <a:ext cx="1215715" cy="354989"/>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flipH="1">
            <a:off x="0" y="6159500"/>
            <a:ext cx="9144000" cy="698500"/>
          </a:xfrm>
          <a:prstGeom prst="rect">
            <a:avLst/>
          </a:prstGeom>
        </p:spPr>
      </p:pic>
    </p:spTree>
    <p:extLst>
      <p:ext uri="{BB962C8B-B14F-4D97-AF65-F5344CB8AC3E}">
        <p14:creationId xmlns:p14="http://schemas.microsoft.com/office/powerpoint/2010/main" val="76311866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9600" y="5926138"/>
            <a:ext cx="1096963" cy="627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0" y="1981200"/>
            <a:ext cx="7772400" cy="3944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16412" y="-76200"/>
            <a:ext cx="4893212" cy="646331"/>
          </a:xfrm>
          <a:prstGeom prst="rect">
            <a:avLst/>
          </a:prstGeom>
        </p:spPr>
        <p:txBody>
          <a:bodyPr wrap="square">
            <a:spAutoFit/>
          </a:bodyPr>
          <a:lstStyle/>
          <a:p>
            <a:r>
              <a:rPr lang="en-US" sz="1800" b="1" spc="300" dirty="0">
                <a:solidFill>
                  <a:srgbClr val="DDDDDD"/>
                </a:solidFill>
                <a:latin typeface="Trebuchet MS" pitchFamily="34" charset="0"/>
              </a:rPr>
              <a:t>Vehicular Technology Society</a:t>
            </a:r>
            <a:br>
              <a:rPr lang="en-US" sz="1800" b="1" i="1" spc="300" dirty="0">
                <a:solidFill>
                  <a:srgbClr val="DDDDDD"/>
                </a:solidFill>
                <a:latin typeface="Times New Roman" pitchFamily="18" charset="0"/>
              </a:rPr>
            </a:br>
            <a:endParaRPr lang="en-CA" sz="1800" b="1" spc="300" dirty="0"/>
          </a:p>
        </p:txBody>
      </p:sp>
    </p:spTree>
    <p:extLst>
      <p:ext uri="{BB962C8B-B14F-4D97-AF65-F5344CB8AC3E}">
        <p14:creationId xmlns:p14="http://schemas.microsoft.com/office/powerpoint/2010/main" val="1575850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9600" y="5926138"/>
            <a:ext cx="1096963" cy="627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61268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9600" y="5926138"/>
            <a:ext cx="1096963" cy="627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3944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3944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6150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3"/>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9600" y="5926138"/>
            <a:ext cx="1096963" cy="627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7512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7512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605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9600" y="5926138"/>
            <a:ext cx="1096963" cy="627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90087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9600" y="5926138"/>
            <a:ext cx="1096963" cy="627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77387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9600" y="5926138"/>
            <a:ext cx="1096963" cy="627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6035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4910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67231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9600" y="5926138"/>
            <a:ext cx="1096963" cy="627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62376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CCF326-F3AE-4BC1-8A67-53799F682716}" type="slidenum">
              <a:rPr lang="en-CA" smtClean="0"/>
              <a:t>‹#›</a:t>
            </a:fld>
            <a:endParaRPr lang="en-CA" dirty="0"/>
          </a:p>
        </p:txBody>
      </p:sp>
    </p:spTree>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906" r:id="rId14"/>
  </p:sldLayoutIdLst>
  <p:hf hdr="0" ft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ea typeface="MS PGothic" pitchFamily="34" charset="-128"/>
        </a:defRPr>
      </a:lvl2pPr>
      <a:lvl3pPr algn="l" rtl="0" eaLnBrk="0" fontAlgn="base" hangingPunct="0">
        <a:spcBef>
          <a:spcPct val="0"/>
        </a:spcBef>
        <a:spcAft>
          <a:spcPct val="0"/>
        </a:spcAft>
        <a:defRPr sz="3600" b="1">
          <a:solidFill>
            <a:schemeClr val="tx2"/>
          </a:solidFill>
          <a:latin typeface="Arial" charset="0"/>
          <a:ea typeface="MS PGothic" pitchFamily="34" charset="-128"/>
        </a:defRPr>
      </a:lvl3pPr>
      <a:lvl4pPr algn="l" rtl="0" eaLnBrk="0" fontAlgn="base" hangingPunct="0">
        <a:spcBef>
          <a:spcPct val="0"/>
        </a:spcBef>
        <a:spcAft>
          <a:spcPct val="0"/>
        </a:spcAft>
        <a:defRPr sz="3600" b="1">
          <a:solidFill>
            <a:schemeClr val="tx2"/>
          </a:solidFill>
          <a:latin typeface="Arial" charset="0"/>
          <a:ea typeface="MS PGothic" pitchFamily="34" charset="-128"/>
        </a:defRPr>
      </a:lvl4pPr>
      <a:lvl5pPr algn="l" rtl="0" eaLnBrk="0" fontAlgn="base" hangingPunct="0">
        <a:spcBef>
          <a:spcPct val="0"/>
        </a:spcBef>
        <a:spcAft>
          <a:spcPct val="0"/>
        </a:spcAft>
        <a:defRPr sz="3600" b="1">
          <a:solidFill>
            <a:schemeClr val="tx2"/>
          </a:solidFill>
          <a:latin typeface="Arial" charset="0"/>
          <a:ea typeface="MS PGothic" pitchFamily="34" charset="-128"/>
        </a:defRPr>
      </a:lvl5pPr>
      <a:lvl6pPr marL="457200" algn="l" rtl="0" fontAlgn="base">
        <a:spcBef>
          <a:spcPct val="0"/>
        </a:spcBef>
        <a:spcAft>
          <a:spcPct val="0"/>
        </a:spcAft>
        <a:defRPr sz="3600" b="1">
          <a:solidFill>
            <a:schemeClr val="tx2"/>
          </a:solidFill>
          <a:latin typeface="Arial" charset="0"/>
          <a:ea typeface="MS PGothic" pitchFamily="34" charset="-128"/>
        </a:defRPr>
      </a:lvl6pPr>
      <a:lvl7pPr marL="914400" algn="l" rtl="0" fontAlgn="base">
        <a:spcBef>
          <a:spcPct val="0"/>
        </a:spcBef>
        <a:spcAft>
          <a:spcPct val="0"/>
        </a:spcAft>
        <a:defRPr sz="3600" b="1">
          <a:solidFill>
            <a:schemeClr val="tx2"/>
          </a:solidFill>
          <a:latin typeface="Arial" charset="0"/>
          <a:ea typeface="MS PGothic" pitchFamily="34" charset="-128"/>
        </a:defRPr>
      </a:lvl7pPr>
      <a:lvl8pPr marL="1371600" algn="l" rtl="0" fontAlgn="base">
        <a:spcBef>
          <a:spcPct val="0"/>
        </a:spcBef>
        <a:spcAft>
          <a:spcPct val="0"/>
        </a:spcAft>
        <a:defRPr sz="3600" b="1">
          <a:solidFill>
            <a:schemeClr val="tx2"/>
          </a:solidFill>
          <a:latin typeface="Arial" charset="0"/>
          <a:ea typeface="MS PGothic" pitchFamily="34" charset="-128"/>
        </a:defRPr>
      </a:lvl8pPr>
      <a:lvl9pPr marL="1828800" algn="l" rtl="0" fontAlgn="base">
        <a:spcBef>
          <a:spcPct val="0"/>
        </a:spcBef>
        <a:spcAft>
          <a:spcPct val="0"/>
        </a:spcAft>
        <a:defRPr sz="3600" b="1">
          <a:solidFill>
            <a:schemeClr val="tx2"/>
          </a:solidFill>
          <a:latin typeface="Arial" charset="0"/>
          <a:ea typeface="MS PGothic" pitchFamily="34" charset="-128"/>
        </a:defRPr>
      </a:lvl9pPr>
    </p:titleStyle>
    <p:bodyStyle>
      <a:lvl1pPr marL="342900" indent="-342900" algn="l" rtl="0" eaLnBrk="0" fontAlgn="base" hangingPunct="0">
        <a:spcBef>
          <a:spcPct val="20000"/>
        </a:spcBef>
        <a:spcAft>
          <a:spcPct val="0"/>
        </a:spcAft>
        <a:buClr>
          <a:schemeClr val="bg2"/>
        </a:buClr>
        <a:buSzPct val="80000"/>
        <a:buFont typeface="Wingdings" pitchFamily="2" charset="2"/>
        <a:buBlip>
          <a:blip r:embed="rId17"/>
        </a:buBli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600">
          <a:solidFill>
            <a:schemeClr val="tx1"/>
          </a:solidFill>
          <a:latin typeface="+mn-lt"/>
          <a:ea typeface="+mn-ea"/>
        </a:defRPr>
      </a:lvl2pPr>
      <a:lvl3pPr marL="1143000" indent="-228600" algn="l" rtl="0" eaLnBrk="0" fontAlgn="base" hangingPunct="0">
        <a:spcBef>
          <a:spcPct val="20000"/>
        </a:spcBef>
        <a:spcAft>
          <a:spcPct val="0"/>
        </a:spcAft>
        <a:buClr>
          <a:schemeClr val="bg2"/>
        </a:buClr>
        <a:buFont typeface="Wingdings" pitchFamily="2" charset="2"/>
        <a:buChar char="§"/>
        <a:defRPr sz="2200">
          <a:solidFill>
            <a:schemeClr val="tx1"/>
          </a:solidFill>
          <a:latin typeface="+mn-lt"/>
          <a:ea typeface="+mn-ea"/>
        </a:defRPr>
      </a:lvl3pPr>
      <a:lvl4pPr marL="1600200" indent="-228600" algn="l" rtl="0" eaLnBrk="0" fontAlgn="base" hangingPunct="0">
        <a:spcBef>
          <a:spcPct val="20000"/>
        </a:spcBef>
        <a:spcAft>
          <a:spcPct val="0"/>
        </a:spcAft>
        <a:buClr>
          <a:schemeClr val="bg2"/>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52400" y="3352800"/>
            <a:ext cx="8839200" cy="1074113"/>
          </a:xfrm>
        </p:spPr>
        <p:txBody>
          <a:bodyPr>
            <a:normAutofit fontScale="90000"/>
          </a:bodyPr>
          <a:lstStyle/>
          <a:p>
            <a:r>
              <a:rPr lang="en-US" dirty="0"/>
              <a:t>Workshop on Diversity &amp; Inclusion</a:t>
            </a:r>
            <a:br>
              <a:rPr lang="en-US" dirty="0"/>
            </a:br>
            <a:r>
              <a:rPr lang="en-US" sz="3100" dirty="0"/>
              <a:t>VTC2023-Spring</a:t>
            </a:r>
          </a:p>
        </p:txBody>
      </p:sp>
      <p:sp>
        <p:nvSpPr>
          <p:cNvPr id="15363" name="Subtitle 1"/>
          <p:cNvSpPr>
            <a:spLocks noGrp="1"/>
          </p:cNvSpPr>
          <p:nvPr>
            <p:ph type="subTitle" idx="1"/>
          </p:nvPr>
        </p:nvSpPr>
        <p:spPr>
          <a:xfrm>
            <a:off x="152400" y="4724400"/>
            <a:ext cx="6553200" cy="1828800"/>
          </a:xfrm>
        </p:spPr>
        <p:txBody>
          <a:bodyPr>
            <a:normAutofit/>
          </a:bodyPr>
          <a:lstStyle/>
          <a:p>
            <a:endParaRPr lang="en-CA" dirty="0"/>
          </a:p>
          <a:p>
            <a:r>
              <a:rPr lang="en-CA" dirty="0"/>
              <a:t>Florence, Italy</a:t>
            </a:r>
          </a:p>
          <a:p>
            <a:r>
              <a:rPr lang="en-CA" dirty="0"/>
              <a:t>June 21, 2023 14:00-15:30</a:t>
            </a:r>
          </a:p>
        </p:txBody>
      </p:sp>
    </p:spTree>
    <p:extLst>
      <p:ext uri="{BB962C8B-B14F-4D97-AF65-F5344CB8AC3E}">
        <p14:creationId xmlns:p14="http://schemas.microsoft.com/office/powerpoint/2010/main" val="3161504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7772400" cy="5240337"/>
          </a:xfrm>
        </p:spPr>
        <p:txBody>
          <a:bodyPr/>
          <a:lstStyle/>
          <a:p>
            <a:pPr marL="114300" lvl="0" indent="0">
              <a:spcBef>
                <a:spcPts val="0"/>
              </a:spcBef>
              <a:spcAft>
                <a:spcPts val="0"/>
              </a:spcAft>
              <a:buNone/>
            </a:pPr>
            <a:r>
              <a:rPr lang="en-US" sz="1400" b="1" dirty="0"/>
              <a:t>Co-chair: </a:t>
            </a:r>
            <a:r>
              <a:rPr lang="en-US" sz="1400" dirty="0"/>
              <a:t>Carmela Cozzo, SAMSUNG, USA</a:t>
            </a:r>
            <a:br>
              <a:rPr lang="en-US" sz="1400" dirty="0"/>
            </a:br>
            <a:r>
              <a:rPr lang="en-US" sz="1400" b="1" dirty="0"/>
              <a:t>Co-chair: </a:t>
            </a:r>
            <a:r>
              <a:rPr lang="en-US" sz="1400" dirty="0"/>
              <a:t>Sarah Kate Wilson, Santa Clara University, USA</a:t>
            </a:r>
          </a:p>
          <a:p>
            <a:pPr marL="114300" lvl="0" indent="0">
              <a:spcBef>
                <a:spcPts val="0"/>
              </a:spcBef>
              <a:spcAft>
                <a:spcPts val="0"/>
              </a:spcAft>
              <a:buNone/>
            </a:pPr>
            <a:endParaRPr lang="en-US" sz="1400" dirty="0"/>
          </a:p>
          <a:p>
            <a:pPr marL="114300" lvl="0" indent="0">
              <a:spcBef>
                <a:spcPts val="0"/>
              </a:spcBef>
              <a:spcAft>
                <a:spcPts val="0"/>
              </a:spcAft>
              <a:buNone/>
            </a:pPr>
            <a:r>
              <a:rPr lang="en-US" sz="1400" b="1" dirty="0"/>
              <a:t>Keynote speakers:</a:t>
            </a:r>
          </a:p>
          <a:p>
            <a:pPr marL="118872" lvl="0" indent="0">
              <a:spcBef>
                <a:spcPts val="0"/>
              </a:spcBef>
              <a:spcAft>
                <a:spcPts val="0"/>
              </a:spcAft>
              <a:buNone/>
            </a:pPr>
            <a:r>
              <a:rPr lang="en-US" sz="1400" dirty="0"/>
              <a:t>Ana Garcia Armada, </a:t>
            </a:r>
            <a:r>
              <a:rPr lang="es-ES" sz="1400" dirty="0"/>
              <a:t>Universidad Carlos III de Madrid (UC3M), </a:t>
            </a:r>
            <a:r>
              <a:rPr lang="es-ES" sz="1400" dirty="0" err="1"/>
              <a:t>Spain</a:t>
            </a:r>
            <a:endParaRPr lang="es-ES" sz="1400" dirty="0"/>
          </a:p>
          <a:p>
            <a:pPr marL="118872" indent="0">
              <a:spcBef>
                <a:spcPts val="0"/>
              </a:spcBef>
              <a:spcAft>
                <a:spcPts val="0"/>
              </a:spcAft>
              <a:buNone/>
            </a:pPr>
            <a:r>
              <a:rPr lang="en-US" sz="1400" dirty="0"/>
              <a:t>Presentation title: Waveforms and Diversity</a:t>
            </a:r>
          </a:p>
          <a:p>
            <a:pPr marL="118872" lvl="0" indent="0">
              <a:spcBef>
                <a:spcPts val="0"/>
              </a:spcBef>
              <a:spcAft>
                <a:spcPts val="0"/>
              </a:spcAft>
              <a:buNone/>
            </a:pPr>
            <a:endParaRPr lang="en-US" sz="1400" dirty="0"/>
          </a:p>
          <a:p>
            <a:pPr marL="118872" lvl="0" indent="0">
              <a:spcBef>
                <a:spcPts val="0"/>
              </a:spcBef>
              <a:spcAft>
                <a:spcPts val="0"/>
              </a:spcAft>
              <a:buNone/>
            </a:pPr>
            <a:r>
              <a:rPr lang="en-US" sz="1400" dirty="0"/>
              <a:t>Chris Lewis, LEWISINSIGHT, UK</a:t>
            </a:r>
          </a:p>
          <a:p>
            <a:pPr marL="118872" lvl="0" indent="0">
              <a:spcBef>
                <a:spcPts val="0"/>
              </a:spcBef>
              <a:spcAft>
                <a:spcPts val="0"/>
              </a:spcAft>
              <a:buNone/>
            </a:pPr>
            <a:r>
              <a:rPr lang="en-US" sz="1400" dirty="0"/>
              <a:t>Presentation title: The telecoms inclusion opportunity: design for the edge and the </a:t>
            </a:r>
            <a:r>
              <a:rPr lang="en-US" sz="1400" dirty="0" err="1"/>
              <a:t>centre</a:t>
            </a:r>
            <a:r>
              <a:rPr lang="en-US" sz="1400" dirty="0"/>
              <a:t> comes for free</a:t>
            </a:r>
          </a:p>
          <a:p>
            <a:pPr marL="118872" lvl="0" indent="0">
              <a:spcBef>
                <a:spcPts val="0"/>
              </a:spcBef>
              <a:spcAft>
                <a:spcPts val="0"/>
              </a:spcAft>
              <a:buNone/>
            </a:pPr>
            <a:endParaRPr lang="en-US" sz="1400" dirty="0"/>
          </a:p>
          <a:p>
            <a:pPr marL="118872" lvl="0" indent="0">
              <a:spcBef>
                <a:spcPts val="0"/>
              </a:spcBef>
              <a:spcAft>
                <a:spcPts val="0"/>
              </a:spcAft>
              <a:buNone/>
            </a:pPr>
            <a:r>
              <a:rPr lang="en-US" sz="1400" dirty="0" err="1"/>
              <a:t>Lian</a:t>
            </a:r>
            <a:r>
              <a:rPr lang="en-US" sz="1400" dirty="0"/>
              <a:t> Zhao, Toronto Metropolitan University (formerly Ryerson University), Canada</a:t>
            </a:r>
          </a:p>
          <a:p>
            <a:pPr marL="118872" lvl="0" indent="0">
              <a:spcBef>
                <a:spcPts val="0"/>
              </a:spcBef>
              <a:spcAft>
                <a:spcPts val="0"/>
              </a:spcAft>
              <a:buNone/>
            </a:pPr>
            <a:r>
              <a:rPr lang="en-US" sz="1400" dirty="0"/>
              <a:t>Presentation title: Women in Engineering: to have a successful professional career</a:t>
            </a:r>
          </a:p>
          <a:p>
            <a:pPr marL="118872" lvl="0" indent="0">
              <a:spcBef>
                <a:spcPts val="0"/>
              </a:spcBef>
              <a:spcAft>
                <a:spcPts val="0"/>
              </a:spcAft>
              <a:buNone/>
            </a:pPr>
            <a:endParaRPr lang="en-US" sz="1400" dirty="0"/>
          </a:p>
          <a:p>
            <a:pPr marL="118872" indent="0">
              <a:spcBef>
                <a:spcPts val="0"/>
              </a:spcBef>
              <a:spcAft>
                <a:spcPts val="0"/>
              </a:spcAft>
              <a:buNone/>
            </a:pPr>
            <a:r>
              <a:rPr lang="en-US" sz="1400" dirty="0"/>
              <a:t>Sarah Kate Wilson, Santa Clara University, USA</a:t>
            </a:r>
          </a:p>
          <a:p>
            <a:pPr marL="118872" lvl="0" indent="0">
              <a:spcBef>
                <a:spcPts val="0"/>
              </a:spcBef>
              <a:spcAft>
                <a:spcPts val="0"/>
              </a:spcAft>
              <a:buNone/>
            </a:pPr>
            <a:r>
              <a:rPr lang="en-US" sz="1400" dirty="0"/>
              <a:t>Presentation title: Facts vs. myths for women in engineering </a:t>
            </a:r>
          </a:p>
          <a:p>
            <a:pPr marL="118872" lvl="0" indent="0">
              <a:spcBef>
                <a:spcPts val="0"/>
              </a:spcBef>
              <a:spcAft>
                <a:spcPts val="0"/>
              </a:spcAft>
              <a:buNone/>
            </a:pPr>
            <a:endParaRPr lang="en-US" sz="1400" dirty="0"/>
          </a:p>
          <a:p>
            <a:pPr marL="118872" lvl="0" indent="0">
              <a:spcBef>
                <a:spcPts val="0"/>
              </a:spcBef>
              <a:spcAft>
                <a:spcPts val="0"/>
              </a:spcAft>
              <a:buNone/>
            </a:pPr>
            <a:endParaRPr lang="en-US" sz="1400" dirty="0"/>
          </a:p>
          <a:p>
            <a:pPr marL="118872" lvl="0" indent="0">
              <a:spcBef>
                <a:spcPts val="0"/>
              </a:spcBef>
              <a:spcAft>
                <a:spcPts val="0"/>
              </a:spcAft>
              <a:buNone/>
            </a:pPr>
            <a:r>
              <a:rPr lang="en-US" sz="1400" dirty="0"/>
              <a:t>The workshop includes a </a:t>
            </a:r>
            <a:r>
              <a:rPr lang="en-US" sz="1400" b="1" dirty="0"/>
              <a:t>Panel </a:t>
            </a:r>
            <a:r>
              <a:rPr lang="en-US" sz="1400" dirty="0"/>
              <a:t>on</a:t>
            </a:r>
            <a:r>
              <a:rPr lang="en-US" sz="1400" b="1" dirty="0"/>
              <a:t> “Designing for Diversity”</a:t>
            </a:r>
          </a:p>
          <a:p>
            <a:pPr marL="118872" lvl="0" indent="0">
              <a:spcBef>
                <a:spcPts val="0"/>
              </a:spcBef>
              <a:spcAft>
                <a:spcPts val="0"/>
              </a:spcAft>
              <a:buNone/>
            </a:pPr>
            <a:endParaRPr lang="en-US" sz="1400" dirty="0"/>
          </a:p>
          <a:p>
            <a:pPr marL="118872" lvl="0" indent="0">
              <a:spcBef>
                <a:spcPts val="0"/>
              </a:spcBef>
              <a:spcAft>
                <a:spcPts val="0"/>
              </a:spcAft>
              <a:buNone/>
            </a:pPr>
            <a:r>
              <a:rPr lang="en-US" sz="1400" dirty="0"/>
              <a:t>This workshop will be presented in hybrid mode</a:t>
            </a:r>
          </a:p>
          <a:p>
            <a:pPr>
              <a:spcBef>
                <a:spcPts val="0"/>
              </a:spcBef>
              <a:spcAft>
                <a:spcPts val="0"/>
              </a:spcAft>
            </a:pPr>
            <a:endParaRPr lang="en-US" sz="1400" dirty="0"/>
          </a:p>
        </p:txBody>
      </p:sp>
    </p:spTree>
    <p:extLst>
      <p:ext uri="{BB962C8B-B14F-4D97-AF65-F5344CB8AC3E}">
        <p14:creationId xmlns:p14="http://schemas.microsoft.com/office/powerpoint/2010/main" val="3819118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7772400" cy="5240337"/>
          </a:xfrm>
        </p:spPr>
        <p:txBody>
          <a:bodyPr/>
          <a:lstStyle/>
          <a:p>
            <a:pPr marL="118872" lvl="0" indent="0">
              <a:spcBef>
                <a:spcPts val="0"/>
              </a:spcBef>
              <a:spcAft>
                <a:spcPts val="0"/>
              </a:spcAft>
              <a:buNone/>
            </a:pPr>
            <a:r>
              <a:rPr lang="en-US" sz="2400" dirty="0"/>
              <a:t>Carmela Cozzo</a:t>
            </a:r>
            <a:r>
              <a:rPr lang="en-US" sz="1600" dirty="0"/>
              <a:t> </a:t>
            </a:r>
          </a:p>
          <a:p>
            <a:pPr>
              <a:spcBef>
                <a:spcPts val="0"/>
              </a:spcBef>
              <a:spcAft>
                <a:spcPts val="0"/>
              </a:spcAft>
            </a:pPr>
            <a:endParaRPr lang="en-US" sz="1600" dirty="0"/>
          </a:p>
          <a:p>
            <a:pPr>
              <a:spcBef>
                <a:spcPts val="0"/>
              </a:spcBef>
              <a:spcAft>
                <a:spcPts val="0"/>
              </a:spcAft>
            </a:pPr>
            <a:endParaRPr lang="en-US" sz="1600" dirty="0"/>
          </a:p>
          <a:p>
            <a:pPr>
              <a:spcBef>
                <a:spcPts val="0"/>
              </a:spcBef>
              <a:spcAft>
                <a:spcPts val="0"/>
              </a:spcAft>
            </a:pPr>
            <a:endParaRPr lang="en-US" sz="1600" dirty="0"/>
          </a:p>
          <a:p>
            <a:pPr marL="0" indent="0">
              <a:spcBef>
                <a:spcPts val="0"/>
              </a:spcBef>
              <a:spcAft>
                <a:spcPts val="0"/>
              </a:spcAft>
              <a:buNone/>
            </a:pPr>
            <a:endParaRPr lang="en-US" sz="1600" dirty="0"/>
          </a:p>
          <a:p>
            <a:pPr marL="0" indent="0">
              <a:spcBef>
                <a:spcPts val="0"/>
              </a:spcBef>
              <a:spcAft>
                <a:spcPts val="0"/>
              </a:spcAft>
              <a:buNone/>
            </a:pPr>
            <a:endParaRPr lang="en-US" sz="1600" dirty="0"/>
          </a:p>
          <a:p>
            <a:pPr algn="just">
              <a:spcBef>
                <a:spcPts val="0"/>
              </a:spcBef>
              <a:spcAft>
                <a:spcPts val="0"/>
              </a:spcAft>
            </a:pPr>
            <a:endParaRPr lang="en-US" sz="1200" dirty="0"/>
          </a:p>
          <a:p>
            <a:pPr algn="just">
              <a:spcBef>
                <a:spcPts val="0"/>
              </a:spcBef>
              <a:spcAft>
                <a:spcPts val="0"/>
              </a:spcAft>
            </a:pPr>
            <a:endParaRPr lang="en-US" sz="1200" dirty="0"/>
          </a:p>
          <a:p>
            <a:pPr algn="just">
              <a:spcBef>
                <a:spcPts val="0"/>
              </a:spcBef>
              <a:spcAft>
                <a:spcPts val="0"/>
              </a:spcAft>
            </a:pPr>
            <a:endParaRPr lang="en-US" sz="1200" dirty="0"/>
          </a:p>
          <a:p>
            <a:pPr algn="just">
              <a:spcBef>
                <a:spcPts val="0"/>
              </a:spcBef>
              <a:spcAft>
                <a:spcPts val="0"/>
              </a:spcAft>
            </a:pPr>
            <a:r>
              <a:rPr lang="en-US" sz="1200" dirty="0"/>
              <a:t>Bio: Carmela Cozzo is a Principal Engineer and Standards Expert at Samsung. She has over 20 years of experience in research and standardization of wireless communications systems in leading telecommunications companies. She has been actively contributing to the 3GPP standardization of 5G/4G/3G systems as RAN1 and RAN delegate and rapporteur representing Samsung, and earlier Huawei. She was with Ericsson Research where she focused on algorithm design of advanced receivers for HSPA systems. She holds a Ph.D. in EE from North Carolina State University, and a </a:t>
            </a:r>
            <a:r>
              <a:rPr lang="en-US" sz="1200" dirty="0" err="1"/>
              <a:t>Laurea</a:t>
            </a:r>
            <a:r>
              <a:rPr lang="en-US" sz="1200" dirty="0"/>
              <a:t> degree in EE from the University of Rome, Italy.</a:t>
            </a:r>
          </a:p>
          <a:p>
            <a:pPr algn="just">
              <a:spcBef>
                <a:spcPts val="0"/>
              </a:spcBef>
              <a:spcAft>
                <a:spcPts val="0"/>
              </a:spcAft>
            </a:pPr>
            <a:r>
              <a:rPr lang="en-US" sz="1200" dirty="0"/>
              <a:t>She is a Senior Member of IEEE, served as editor of the IEEE Transaction on Vehicular Technologies and as reviewer of major IEEE journals and conferences. She is the IEEE VTS Liaison to IEEE Women in Engineering Committee, and Chair of the IEEE VTS Committee on Women in VTS and Diversity. She holds several patents, has authored several IEEE papers and contributed to workshops/panels in wireless communications. </a:t>
            </a:r>
          </a:p>
          <a:p>
            <a:pPr marL="0" indent="0">
              <a:spcBef>
                <a:spcPts val="0"/>
              </a:spcBef>
              <a:spcAft>
                <a:spcPts val="0"/>
              </a:spcAft>
              <a:buNone/>
            </a:pPr>
            <a:endParaRPr lang="en-US" sz="1200" dirty="0"/>
          </a:p>
          <a:p>
            <a:pPr marL="0" indent="0">
              <a:spcBef>
                <a:spcPts val="0"/>
              </a:spcBef>
              <a:spcAft>
                <a:spcPts val="0"/>
              </a:spcAft>
              <a:buNone/>
            </a:pPr>
            <a:endParaRPr lang="en-US" sz="160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8334" t="11582" r="6250" b="9322"/>
          <a:stretch/>
        </p:blipFill>
        <p:spPr>
          <a:xfrm>
            <a:off x="6271277" y="228600"/>
            <a:ext cx="2186923" cy="1866899"/>
          </a:xfrm>
          <a:prstGeom prst="rect">
            <a:avLst/>
          </a:prstGeom>
        </p:spPr>
      </p:pic>
    </p:spTree>
    <p:extLst>
      <p:ext uri="{BB962C8B-B14F-4D97-AF65-F5344CB8AC3E}">
        <p14:creationId xmlns:p14="http://schemas.microsoft.com/office/powerpoint/2010/main" val="2516198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7772400" cy="5240337"/>
          </a:xfrm>
        </p:spPr>
        <p:txBody>
          <a:bodyPr/>
          <a:lstStyle/>
          <a:p>
            <a:pPr marL="118872" lvl="0" indent="0">
              <a:spcBef>
                <a:spcPts val="0"/>
              </a:spcBef>
              <a:spcAft>
                <a:spcPts val="0"/>
              </a:spcAft>
              <a:buNone/>
            </a:pPr>
            <a:r>
              <a:rPr lang="en-US" sz="2400" dirty="0"/>
              <a:t>Ana Garcia Armada</a:t>
            </a:r>
          </a:p>
          <a:p>
            <a:pPr>
              <a:spcBef>
                <a:spcPts val="0"/>
              </a:spcBef>
              <a:spcAft>
                <a:spcPts val="0"/>
              </a:spcAft>
            </a:pPr>
            <a:endParaRPr lang="en-US" sz="1800" dirty="0"/>
          </a:p>
          <a:p>
            <a:pPr marL="0" indent="0">
              <a:spcBef>
                <a:spcPts val="0"/>
              </a:spcBef>
              <a:spcAft>
                <a:spcPts val="0"/>
              </a:spcAft>
              <a:buNone/>
            </a:pPr>
            <a:endParaRPr lang="en-US" sz="1600" dirty="0"/>
          </a:p>
          <a:p>
            <a:pPr marL="0" indent="0">
              <a:spcBef>
                <a:spcPts val="0"/>
              </a:spcBef>
              <a:spcAft>
                <a:spcPts val="0"/>
              </a:spcAft>
              <a:buNone/>
            </a:pPr>
            <a:endParaRPr lang="en-US" sz="1600" dirty="0"/>
          </a:p>
          <a:p>
            <a:pPr marL="0" indent="0">
              <a:spcBef>
                <a:spcPts val="0"/>
              </a:spcBef>
              <a:spcAft>
                <a:spcPts val="0"/>
              </a:spcAft>
              <a:buNone/>
            </a:pPr>
            <a:endParaRPr lang="en-US" sz="1600" dirty="0"/>
          </a:p>
          <a:p>
            <a:pPr marL="0" indent="0">
              <a:spcBef>
                <a:spcPts val="0"/>
              </a:spcBef>
              <a:spcAft>
                <a:spcPts val="0"/>
              </a:spcAft>
              <a:buNone/>
            </a:pPr>
            <a:endParaRPr lang="en-US" sz="1600" dirty="0"/>
          </a:p>
          <a:p>
            <a:pPr>
              <a:spcBef>
                <a:spcPts val="0"/>
              </a:spcBef>
              <a:spcAft>
                <a:spcPts val="0"/>
              </a:spcAft>
            </a:pPr>
            <a:endParaRPr lang="en-US" sz="1600" dirty="0"/>
          </a:p>
          <a:p>
            <a:pPr marL="0" indent="0">
              <a:spcBef>
                <a:spcPts val="0"/>
              </a:spcBef>
              <a:spcAft>
                <a:spcPts val="0"/>
              </a:spcAft>
              <a:buNone/>
            </a:pPr>
            <a:endParaRPr lang="en-US" sz="1600" dirty="0"/>
          </a:p>
          <a:p>
            <a:pPr>
              <a:spcBef>
                <a:spcPts val="0"/>
              </a:spcBef>
              <a:spcAft>
                <a:spcPts val="0"/>
              </a:spcAft>
            </a:pPr>
            <a:endParaRPr lang="en-US" sz="1200" dirty="0"/>
          </a:p>
          <a:p>
            <a:pPr>
              <a:spcBef>
                <a:spcPts val="0"/>
              </a:spcBef>
              <a:spcAft>
                <a:spcPts val="0"/>
              </a:spcAft>
            </a:pPr>
            <a:endParaRPr lang="en-US" sz="1200" dirty="0"/>
          </a:p>
          <a:p>
            <a:pPr>
              <a:spcBef>
                <a:spcPts val="0"/>
              </a:spcBef>
              <a:spcAft>
                <a:spcPts val="0"/>
              </a:spcAft>
            </a:pPr>
            <a:r>
              <a:rPr lang="en-US" sz="1200" dirty="0"/>
              <a:t>Presentation title: Waveforms and Diversity</a:t>
            </a:r>
          </a:p>
          <a:p>
            <a:pPr>
              <a:spcBef>
                <a:spcPts val="0"/>
              </a:spcBef>
              <a:spcAft>
                <a:spcPts val="0"/>
              </a:spcAft>
            </a:pPr>
            <a:endParaRPr lang="en-US" sz="1200" dirty="0"/>
          </a:p>
          <a:p>
            <a:pPr algn="just">
              <a:spcBef>
                <a:spcPts val="0"/>
              </a:spcBef>
              <a:spcAft>
                <a:spcPts val="0"/>
              </a:spcAft>
            </a:pPr>
            <a:r>
              <a:rPr lang="en-US" sz="1200" dirty="0"/>
              <a:t>Bio: Ana Garcia Armada is a Professor at Universidad Carlos III de Madrid (UC3M), Spain. She has been a visiting scholar at Stanford University, Bell Labs, and University of Southampton. She has published more than 250 papers in conferences and journals and she holds five patents. She serves on the editorial boards of IEEE Transactions on Communications, IEEE Open Journal of the Communications Society and ITU Journal on Future and Evolving Technologies. She has been a member of the organizing committee of several conferences, including IEEE </a:t>
            </a:r>
            <a:r>
              <a:rPr lang="en-US" sz="1200" dirty="0" err="1"/>
              <a:t>Globecom</a:t>
            </a:r>
            <a:r>
              <a:rPr lang="en-US" sz="1200" dirty="0"/>
              <a:t> 2021 as the General Chair. She has received several awards from UC3M, the third place Bell Labs Prize 2014, the outstanding service award from the IEEE </a:t>
            </a:r>
            <a:r>
              <a:rPr lang="en-US" sz="1200" dirty="0" err="1"/>
              <a:t>ComSoc</a:t>
            </a:r>
            <a:r>
              <a:rPr lang="en-US" sz="1200" dirty="0"/>
              <a:t> Signal Processing and Communications Electronics technical committee, the outstanding service award from the IEEE </a:t>
            </a:r>
            <a:r>
              <a:rPr lang="en-US" sz="1200" dirty="0" err="1"/>
              <a:t>ComSoc</a:t>
            </a:r>
            <a:r>
              <a:rPr lang="en-US" sz="1200" dirty="0"/>
              <a:t> Women in Communications Engineering standing committee and the IEEE </a:t>
            </a:r>
            <a:r>
              <a:rPr lang="en-US" sz="1200" dirty="0" err="1"/>
              <a:t>ComSoc</a:t>
            </a:r>
            <a:r>
              <a:rPr lang="en-US" sz="1200" dirty="0"/>
              <a:t>/KICS Exemplary Global Service Award. Her research mainly focuses on signal processing applied to wireless communications.</a:t>
            </a:r>
          </a:p>
          <a:p>
            <a:pPr marL="0" indent="0">
              <a:spcBef>
                <a:spcPts val="0"/>
              </a:spcBef>
              <a:spcAft>
                <a:spcPts val="0"/>
              </a:spcAft>
              <a:buNone/>
            </a:pPr>
            <a:endParaRPr lang="en-US" sz="1200" dirty="0"/>
          </a:p>
          <a:p>
            <a:pPr marL="0" indent="0">
              <a:spcBef>
                <a:spcPts val="0"/>
              </a:spcBef>
              <a:spcAft>
                <a:spcPts val="0"/>
              </a:spcAft>
              <a:buNone/>
            </a:pPr>
            <a:endParaRPr lang="en-US" sz="1600"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9846" t="5555" r="7117" b="11112"/>
          <a:stretch/>
        </p:blipFill>
        <p:spPr>
          <a:xfrm>
            <a:off x="5791200" y="381000"/>
            <a:ext cx="2667000" cy="2286000"/>
          </a:xfrm>
          <a:prstGeom prst="rect">
            <a:avLst/>
          </a:prstGeom>
        </p:spPr>
      </p:pic>
    </p:spTree>
    <p:extLst>
      <p:ext uri="{BB962C8B-B14F-4D97-AF65-F5344CB8AC3E}">
        <p14:creationId xmlns:p14="http://schemas.microsoft.com/office/powerpoint/2010/main" val="4060040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7772400" cy="5240337"/>
          </a:xfrm>
        </p:spPr>
        <p:txBody>
          <a:bodyPr/>
          <a:lstStyle/>
          <a:p>
            <a:pPr marL="118872" lvl="0" indent="0">
              <a:spcBef>
                <a:spcPts val="0"/>
              </a:spcBef>
              <a:spcAft>
                <a:spcPts val="0"/>
              </a:spcAft>
              <a:buNone/>
            </a:pPr>
            <a:r>
              <a:rPr lang="en-US" sz="2400" dirty="0"/>
              <a:t>Chris Lewis</a:t>
            </a:r>
          </a:p>
          <a:p>
            <a:pPr>
              <a:spcBef>
                <a:spcPts val="0"/>
              </a:spcBef>
              <a:spcAft>
                <a:spcPts val="0"/>
              </a:spcAft>
            </a:pPr>
            <a:endParaRPr lang="en-US" sz="1800" dirty="0"/>
          </a:p>
          <a:p>
            <a:pPr>
              <a:spcBef>
                <a:spcPts val="0"/>
              </a:spcBef>
              <a:spcAft>
                <a:spcPts val="0"/>
              </a:spcAft>
            </a:pPr>
            <a:endParaRPr lang="en-US" sz="1800" dirty="0"/>
          </a:p>
          <a:p>
            <a:pPr>
              <a:spcBef>
                <a:spcPts val="0"/>
              </a:spcBef>
              <a:spcAft>
                <a:spcPts val="0"/>
              </a:spcAft>
            </a:pPr>
            <a:endParaRPr lang="en-US" sz="1800" dirty="0"/>
          </a:p>
          <a:p>
            <a:pPr marL="0" indent="0">
              <a:spcBef>
                <a:spcPts val="0"/>
              </a:spcBef>
              <a:spcAft>
                <a:spcPts val="0"/>
              </a:spcAft>
              <a:buNone/>
            </a:pPr>
            <a:endParaRPr lang="en-US" sz="1800" dirty="0"/>
          </a:p>
          <a:p>
            <a:pPr marL="0" indent="0">
              <a:spcBef>
                <a:spcPts val="0"/>
              </a:spcBef>
              <a:spcAft>
                <a:spcPts val="0"/>
              </a:spcAft>
              <a:buNone/>
            </a:pPr>
            <a:endParaRPr lang="en-US" sz="1600" dirty="0"/>
          </a:p>
          <a:p>
            <a:pPr>
              <a:spcBef>
                <a:spcPts val="0"/>
              </a:spcBef>
              <a:spcAft>
                <a:spcPts val="0"/>
              </a:spcAft>
            </a:pPr>
            <a:r>
              <a:rPr lang="en-US" sz="1200" dirty="0"/>
              <a:t>Presentation title: </a:t>
            </a:r>
          </a:p>
          <a:p>
            <a:pPr>
              <a:spcBef>
                <a:spcPts val="0"/>
              </a:spcBef>
              <a:spcAft>
                <a:spcPts val="0"/>
              </a:spcAft>
            </a:pPr>
            <a:r>
              <a:rPr lang="en-US" sz="1200" dirty="0"/>
              <a:t>The telecoms inclusion opportunity: design for the edge and the </a:t>
            </a:r>
            <a:r>
              <a:rPr lang="en-US" sz="1200" dirty="0" err="1"/>
              <a:t>centre</a:t>
            </a:r>
            <a:r>
              <a:rPr lang="en-US" sz="1200" dirty="0"/>
              <a:t> comes for free</a:t>
            </a:r>
          </a:p>
          <a:p>
            <a:pPr>
              <a:spcBef>
                <a:spcPts val="0"/>
              </a:spcBef>
              <a:spcAft>
                <a:spcPts val="0"/>
              </a:spcAft>
            </a:pPr>
            <a:endParaRPr lang="en-US" sz="1600" dirty="0"/>
          </a:p>
          <a:p>
            <a:pPr>
              <a:spcBef>
                <a:spcPts val="0"/>
              </a:spcBef>
              <a:spcAft>
                <a:spcPts val="0"/>
              </a:spcAft>
            </a:pPr>
            <a:r>
              <a:rPr lang="en-US" sz="1200" dirty="0"/>
              <a:t>Bio: Chris has covered all aspects of the global telecoms and adjacent industry sectors over 30 years working as an industry analyst with </a:t>
            </a:r>
            <a:r>
              <a:rPr lang="en-US" sz="1200" dirty="0" err="1"/>
              <a:t>Logica</a:t>
            </a:r>
            <a:r>
              <a:rPr lang="en-US" sz="1200" dirty="0"/>
              <a:t>, Ovum, Yankee Group and IDC as well as independently under the Lewis Insight and Great Telco Debate banners for the last ten years. He offers a unique perspective on the emerging telecoms and networking markets and how they fit into the broader emerging digital landscape. He also works with the TM Forum, sits on the GSMA’s Mobile World Congress Advisory Board and acts as a judge for many industry bodies. Registered blind throughout his career and a leading user of assistive technology, Chris has now expanded his coverage to look at the area of Equality Diversity &amp; Inclusion (EDI) and Inclusive Design and its importance as part of sustainability for the telecoms industry. </a:t>
            </a:r>
          </a:p>
          <a:p>
            <a:pPr>
              <a:spcBef>
                <a:spcPts val="0"/>
              </a:spcBef>
              <a:spcAft>
                <a:spcPts val="0"/>
              </a:spcAft>
            </a:pPr>
            <a:r>
              <a:rPr lang="en-US" sz="1200" dirty="0"/>
              <a:t>Chris also founded the Great Telco Debate which he established as a platform for more open and frank discussion on the future of the telecoms industry. The most recent debates topics include the </a:t>
            </a:r>
            <a:r>
              <a:rPr lang="en-US" sz="1200" dirty="0" err="1"/>
              <a:t>Telcos</a:t>
            </a:r>
            <a:r>
              <a:rPr lang="en-US" sz="1200" dirty="0"/>
              <a:t> progress towards being a digital service provider, Open RAN dividing loyalties, </a:t>
            </a:r>
            <a:r>
              <a:rPr lang="en-US" sz="1200" dirty="0" err="1"/>
              <a:t>Cloudification</a:t>
            </a:r>
            <a:r>
              <a:rPr lang="en-US" sz="1200" dirty="0"/>
              <a:t> and </a:t>
            </a:r>
            <a:r>
              <a:rPr lang="en-US" sz="1200" dirty="0" err="1"/>
              <a:t>Softwarization</a:t>
            </a:r>
            <a:r>
              <a:rPr lang="en-US" sz="1200" dirty="0"/>
              <a:t> of the Telco, Private Wireless Networks and 6G &amp; the </a:t>
            </a:r>
            <a:r>
              <a:rPr lang="en-US" sz="1200" dirty="0" err="1"/>
              <a:t>Metaverse</a:t>
            </a:r>
            <a:r>
              <a:rPr lang="en-US" sz="1200" dirty="0"/>
              <a:t>. </a:t>
            </a:r>
          </a:p>
          <a:p>
            <a:pPr>
              <a:spcBef>
                <a:spcPts val="0"/>
              </a:spcBef>
              <a:spcAft>
                <a:spcPts val="0"/>
              </a:spcAft>
            </a:pPr>
            <a:r>
              <a:rPr lang="en-US" sz="1200" dirty="0"/>
              <a:t>Chris is a frequent public speaker at industry and client events around the world. His dynamic and engaging presentation style, coupled with in-depth industry knowledge, has resulted in keynote addresses, chairing panels, workshop facilitation and coaching of high level executives at many of the world's top </a:t>
            </a:r>
            <a:r>
              <a:rPr lang="en-US" sz="1200" dirty="0" err="1"/>
              <a:t>telcos</a:t>
            </a:r>
            <a:r>
              <a:rPr lang="en-US" sz="1200" dirty="0"/>
              <a:t> and ICT companies.</a:t>
            </a:r>
          </a:p>
          <a:p>
            <a:pPr>
              <a:spcBef>
                <a:spcPts val="0"/>
              </a:spcBef>
              <a:spcAft>
                <a:spcPts val="0"/>
              </a:spcAft>
            </a:pPr>
            <a:endParaRPr lang="en-US" sz="1200" dirty="0"/>
          </a:p>
          <a:p>
            <a:pPr marL="0" indent="0">
              <a:spcBef>
                <a:spcPts val="0"/>
              </a:spcBef>
              <a:spcAft>
                <a:spcPts val="0"/>
              </a:spcAft>
              <a:buNone/>
            </a:pPr>
            <a:endParaRPr lang="en-US" sz="1200" dirty="0"/>
          </a:p>
          <a:p>
            <a:pPr marL="0" indent="0">
              <a:spcBef>
                <a:spcPts val="0"/>
              </a:spcBef>
              <a:spcAft>
                <a:spcPts val="0"/>
              </a:spcAft>
              <a:buNone/>
            </a:pPr>
            <a:endParaRPr lang="en-US" sz="160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110" r="5000" b="35556"/>
          <a:stretch/>
        </p:blipFill>
        <p:spPr>
          <a:xfrm>
            <a:off x="5852160" y="0"/>
            <a:ext cx="2606040" cy="2606068"/>
          </a:xfrm>
          <a:prstGeom prst="rect">
            <a:avLst/>
          </a:prstGeom>
        </p:spPr>
      </p:pic>
    </p:spTree>
    <p:extLst>
      <p:ext uri="{BB962C8B-B14F-4D97-AF65-F5344CB8AC3E}">
        <p14:creationId xmlns:p14="http://schemas.microsoft.com/office/powerpoint/2010/main" val="476145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7772400" cy="5240337"/>
          </a:xfrm>
        </p:spPr>
        <p:txBody>
          <a:bodyPr/>
          <a:lstStyle/>
          <a:p>
            <a:pPr marL="118872" lvl="0" indent="0">
              <a:spcBef>
                <a:spcPts val="0"/>
              </a:spcBef>
              <a:spcAft>
                <a:spcPts val="0"/>
              </a:spcAft>
              <a:buNone/>
            </a:pPr>
            <a:r>
              <a:rPr lang="en-US" sz="2400" dirty="0" err="1"/>
              <a:t>Lian</a:t>
            </a:r>
            <a:r>
              <a:rPr lang="en-US" sz="2400" dirty="0"/>
              <a:t> Zhao</a:t>
            </a:r>
          </a:p>
          <a:p>
            <a:pPr>
              <a:spcBef>
                <a:spcPts val="0"/>
              </a:spcBef>
              <a:spcAft>
                <a:spcPts val="0"/>
              </a:spcAft>
            </a:pPr>
            <a:endParaRPr lang="en-US" sz="1200" dirty="0"/>
          </a:p>
          <a:p>
            <a:pPr>
              <a:spcBef>
                <a:spcPts val="0"/>
              </a:spcBef>
              <a:spcAft>
                <a:spcPts val="0"/>
              </a:spcAft>
            </a:pPr>
            <a:endParaRPr lang="en-US" sz="1200" dirty="0"/>
          </a:p>
          <a:p>
            <a:pPr>
              <a:spcBef>
                <a:spcPts val="0"/>
              </a:spcBef>
              <a:spcAft>
                <a:spcPts val="0"/>
              </a:spcAft>
            </a:pPr>
            <a:endParaRPr lang="en-US" sz="1200" dirty="0"/>
          </a:p>
          <a:p>
            <a:pPr>
              <a:spcBef>
                <a:spcPts val="0"/>
              </a:spcBef>
              <a:spcAft>
                <a:spcPts val="0"/>
              </a:spcAft>
            </a:pPr>
            <a:endParaRPr lang="en-US" sz="1200" dirty="0"/>
          </a:p>
          <a:p>
            <a:pPr>
              <a:spcBef>
                <a:spcPts val="0"/>
              </a:spcBef>
              <a:spcAft>
                <a:spcPts val="0"/>
              </a:spcAft>
            </a:pPr>
            <a:endParaRPr lang="en-US" sz="1200" dirty="0"/>
          </a:p>
          <a:p>
            <a:pPr>
              <a:spcBef>
                <a:spcPts val="0"/>
              </a:spcBef>
              <a:spcAft>
                <a:spcPts val="0"/>
              </a:spcAft>
            </a:pPr>
            <a:endParaRPr lang="en-US" sz="1200" dirty="0"/>
          </a:p>
          <a:p>
            <a:pPr marL="0" indent="0">
              <a:spcBef>
                <a:spcPts val="0"/>
              </a:spcBef>
              <a:spcAft>
                <a:spcPts val="0"/>
              </a:spcAft>
              <a:buNone/>
            </a:pPr>
            <a:endParaRPr lang="en-US" sz="1800" dirty="0"/>
          </a:p>
          <a:p>
            <a:pPr>
              <a:spcBef>
                <a:spcPts val="0"/>
              </a:spcBef>
              <a:spcAft>
                <a:spcPts val="0"/>
              </a:spcAft>
            </a:pPr>
            <a:r>
              <a:rPr lang="en-US" sz="1200" dirty="0"/>
              <a:t>Presentation title:</a:t>
            </a:r>
          </a:p>
          <a:p>
            <a:pPr>
              <a:spcBef>
                <a:spcPts val="0"/>
              </a:spcBef>
              <a:spcAft>
                <a:spcPts val="0"/>
              </a:spcAft>
            </a:pPr>
            <a:r>
              <a:rPr lang="en-US" sz="1200" dirty="0"/>
              <a:t>Women in Engineering: to have a successful professional career</a:t>
            </a:r>
          </a:p>
          <a:p>
            <a:pPr marL="0" indent="0">
              <a:spcBef>
                <a:spcPts val="0"/>
              </a:spcBef>
              <a:spcAft>
                <a:spcPts val="0"/>
              </a:spcAft>
              <a:buNone/>
            </a:pPr>
            <a:endParaRPr lang="en-US" sz="1200" dirty="0"/>
          </a:p>
          <a:p>
            <a:pPr algn="just">
              <a:spcBef>
                <a:spcPts val="0"/>
              </a:spcBef>
              <a:spcAft>
                <a:spcPts val="0"/>
              </a:spcAft>
            </a:pPr>
            <a:r>
              <a:rPr lang="en-US" sz="1200" dirty="0"/>
              <a:t>Bio: </a:t>
            </a:r>
            <a:r>
              <a:rPr lang="en-US" sz="1200" dirty="0" err="1"/>
              <a:t>Lian</a:t>
            </a:r>
            <a:r>
              <a:rPr lang="en-US" sz="1200" dirty="0"/>
              <a:t> Zhao received the Ph.D. degree from the Department of Electrical and Computer Engineering, University of Waterloo, Canada, in 2002. She joined Toronto Metropolitan University (formerly Ryerson University), Canada, in 2003. She has been an IEEE Communication Society (</a:t>
            </a:r>
            <a:r>
              <a:rPr lang="en-US" sz="1200" dirty="0" err="1"/>
              <a:t>ComSoc</a:t>
            </a:r>
            <a:r>
              <a:rPr lang="en-US" sz="1200" dirty="0"/>
              <a:t>) and IEEE Vehicular Technology (VTS) Distinguished Lecturer (DL); received the Best Land Transportation Paper Award from IEEE Vehicular Technology Society in 2016, Top 15 Editor Award in 2016 for IEEE Transaction on Vehicular Technology, Best Paper Award from the 2013 International Conference on Wireless Communications and Signal Processing (WCSP), Canada Foundation for Innovation (CFI) New Opportunity Research Award in 2005, and Outstanding New Leader Award from IEEE Toronto Section in 2021, IEEE Outstanding Leadership Award in 2018. </a:t>
            </a:r>
          </a:p>
          <a:p>
            <a:pPr algn="just">
              <a:spcBef>
                <a:spcPts val="0"/>
              </a:spcBef>
              <a:spcAft>
                <a:spcPts val="0"/>
              </a:spcAft>
            </a:pPr>
            <a:r>
              <a:rPr lang="en-US" sz="1200" dirty="0"/>
              <a:t>She has been serving as an Editor for IEEE Transactions on Wireless Communications, IEEE Internet of Things Journal, and IEEE Transactions on Vehicular Technology (2013-2021). She served as a co-Chair of Wireless Communication Symposium for </a:t>
            </a:r>
            <a:r>
              <a:rPr lang="en-US" sz="1200" dirty="0" err="1"/>
              <a:t>Globecom</a:t>
            </a:r>
            <a:r>
              <a:rPr lang="en-US" sz="1200" dirty="0"/>
              <a:t> 2020 and IEEE ICC 2018; Finance co-Chair for 2021 ICASSP; Local Arrangement co-Chair for IEEE VTC Fall 2017 and IEEE </a:t>
            </a:r>
            <a:r>
              <a:rPr lang="en-US" sz="1200" dirty="0" err="1"/>
              <a:t>Infocom</a:t>
            </a:r>
            <a:r>
              <a:rPr lang="en-US" sz="1200" dirty="0"/>
              <a:t> 2014; co-Chair of Communication Theory Symposium for IEEE </a:t>
            </a:r>
            <a:r>
              <a:rPr lang="en-US" sz="1200" dirty="0" err="1"/>
              <a:t>Globecom</a:t>
            </a:r>
            <a:r>
              <a:rPr lang="en-US" sz="1200" dirty="0"/>
              <a:t> 2013. She has been an elected Board of Governor (</a:t>
            </a:r>
            <a:r>
              <a:rPr lang="en-US" sz="1200" dirty="0" err="1"/>
              <a:t>BoG</a:t>
            </a:r>
            <a:r>
              <a:rPr lang="en-US" sz="1200" dirty="0"/>
              <a:t>) committee member since 2023. She has severed as a panel expert in various federal, provincial, and international evaluation committees. </a:t>
            </a:r>
          </a:p>
          <a:p>
            <a:pPr marL="0" indent="0">
              <a:spcBef>
                <a:spcPts val="0"/>
              </a:spcBef>
              <a:spcAft>
                <a:spcPts val="0"/>
              </a:spcAft>
              <a:buNone/>
            </a:pPr>
            <a:endParaRPr lang="en-US" sz="160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7933" b="4794"/>
          <a:stretch/>
        </p:blipFill>
        <p:spPr>
          <a:xfrm>
            <a:off x="5775960" y="0"/>
            <a:ext cx="2682240" cy="2682248"/>
          </a:xfrm>
          <a:prstGeom prst="rect">
            <a:avLst/>
          </a:prstGeom>
        </p:spPr>
      </p:pic>
    </p:spTree>
    <p:extLst>
      <p:ext uri="{BB962C8B-B14F-4D97-AF65-F5344CB8AC3E}">
        <p14:creationId xmlns:p14="http://schemas.microsoft.com/office/powerpoint/2010/main" val="483897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7772400" cy="5240337"/>
          </a:xfrm>
        </p:spPr>
        <p:txBody>
          <a:bodyPr/>
          <a:lstStyle/>
          <a:p>
            <a:pPr marL="118872" lvl="0" indent="0">
              <a:spcBef>
                <a:spcPts val="0"/>
              </a:spcBef>
              <a:spcAft>
                <a:spcPts val="0"/>
              </a:spcAft>
              <a:buNone/>
            </a:pPr>
            <a:r>
              <a:rPr lang="en-US" sz="2400" dirty="0"/>
              <a:t>Sarah Kate Wilson</a:t>
            </a:r>
          </a:p>
          <a:p>
            <a:pPr>
              <a:spcBef>
                <a:spcPts val="0"/>
              </a:spcBef>
              <a:spcAft>
                <a:spcPts val="0"/>
              </a:spcAft>
            </a:pPr>
            <a:endParaRPr lang="en-US" sz="1800" dirty="0"/>
          </a:p>
          <a:p>
            <a:pPr>
              <a:spcBef>
                <a:spcPts val="0"/>
              </a:spcBef>
              <a:spcAft>
                <a:spcPts val="0"/>
              </a:spcAft>
            </a:pPr>
            <a:endParaRPr lang="en-US" sz="1600" dirty="0"/>
          </a:p>
          <a:p>
            <a:pPr>
              <a:spcBef>
                <a:spcPts val="0"/>
              </a:spcBef>
              <a:spcAft>
                <a:spcPts val="0"/>
              </a:spcAft>
            </a:pPr>
            <a:endParaRPr lang="en-US" sz="1600" dirty="0"/>
          </a:p>
          <a:p>
            <a:pPr>
              <a:spcBef>
                <a:spcPts val="0"/>
              </a:spcBef>
              <a:spcAft>
                <a:spcPts val="0"/>
              </a:spcAft>
            </a:pPr>
            <a:endParaRPr lang="en-US" sz="1600" dirty="0"/>
          </a:p>
          <a:p>
            <a:pPr>
              <a:spcBef>
                <a:spcPts val="0"/>
              </a:spcBef>
              <a:spcAft>
                <a:spcPts val="0"/>
              </a:spcAft>
            </a:pPr>
            <a:endParaRPr lang="en-US" sz="1600" dirty="0"/>
          </a:p>
          <a:p>
            <a:pPr>
              <a:spcBef>
                <a:spcPts val="0"/>
              </a:spcBef>
              <a:spcAft>
                <a:spcPts val="0"/>
              </a:spcAft>
            </a:pPr>
            <a:endParaRPr lang="en-US" sz="1600" dirty="0"/>
          </a:p>
          <a:p>
            <a:pPr>
              <a:spcBef>
                <a:spcPts val="0"/>
              </a:spcBef>
              <a:spcAft>
                <a:spcPts val="0"/>
              </a:spcAft>
            </a:pPr>
            <a:endParaRPr lang="en-US" sz="1200" dirty="0"/>
          </a:p>
          <a:p>
            <a:pPr>
              <a:spcBef>
                <a:spcPts val="0"/>
              </a:spcBef>
              <a:spcAft>
                <a:spcPts val="0"/>
              </a:spcAft>
            </a:pPr>
            <a:r>
              <a:rPr lang="en-US" sz="1200" dirty="0"/>
              <a:t>Presentation title: Facts vs. myths for women in engineering </a:t>
            </a:r>
          </a:p>
          <a:p>
            <a:pPr marL="0" indent="0">
              <a:spcBef>
                <a:spcPts val="0"/>
              </a:spcBef>
              <a:spcAft>
                <a:spcPts val="0"/>
              </a:spcAft>
              <a:buNone/>
            </a:pPr>
            <a:endParaRPr lang="en-US" sz="1200" dirty="0"/>
          </a:p>
          <a:p>
            <a:pPr algn="just">
              <a:spcBef>
                <a:spcPts val="0"/>
              </a:spcBef>
              <a:spcAft>
                <a:spcPts val="0"/>
              </a:spcAft>
            </a:pPr>
            <a:r>
              <a:rPr lang="en-US" sz="1200" dirty="0"/>
              <a:t>Bio: Sarah Kate Wilson earned her A.B. from Bryn </a:t>
            </a:r>
            <a:r>
              <a:rPr lang="en-US" sz="1200" dirty="0" err="1"/>
              <a:t>Mawr</a:t>
            </a:r>
            <a:r>
              <a:rPr lang="en-US" sz="1200" dirty="0"/>
              <a:t> College with honors in Mathematics in 1979 and her Ph.D. from Stanford University in Electrical Engineering in 1994. She has worked in both industry and academia. She is a Professor of Electrical and Computer Engineering at Santa Clara University. She has served as an Editor for IEEE Transactions on Wireless Communications, IEEE Communications Letters and IEEE Transactions on Communications and the Editor-in-Chief of IEEE Communications Letters. She served as the Director of Journals 2012-2013 and the Vice-President of Publications 2014-2015 for the IEEE Communications Society. She has served as the Chair of the IEEE Teaching Awards Committee and is currently serving on the IEEE Society and Council Review Committee. She was awarded  the IEEE Communications Society for "sustained and innovative contributions to publications" and won the 2018 IEEE Education Society Harriet </a:t>
            </a:r>
            <a:r>
              <a:rPr lang="en-US" sz="1200" dirty="0" err="1"/>
              <a:t>Rigas</a:t>
            </a:r>
            <a:r>
              <a:rPr lang="en-US" sz="1200" dirty="0"/>
              <a:t> Award  "for excellence in communications engineering, education and promoting equity."</a:t>
            </a:r>
          </a:p>
          <a:p>
            <a:pPr marL="0" indent="0">
              <a:spcBef>
                <a:spcPts val="0"/>
              </a:spcBef>
              <a:spcAft>
                <a:spcPts val="0"/>
              </a:spcAft>
              <a:buNone/>
            </a:pPr>
            <a:endParaRPr lang="en-US" sz="1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1300" y="381000"/>
            <a:ext cx="1866900" cy="1866900"/>
          </a:xfrm>
          <a:prstGeom prst="rect">
            <a:avLst/>
          </a:prstGeom>
        </p:spPr>
      </p:pic>
    </p:spTree>
    <p:extLst>
      <p:ext uri="{BB962C8B-B14F-4D97-AF65-F5344CB8AC3E}">
        <p14:creationId xmlns:p14="http://schemas.microsoft.com/office/powerpoint/2010/main" val="64976022"/>
      </p:ext>
    </p:extLst>
  </p:cSld>
  <p:clrMapOvr>
    <a:masterClrMapping/>
  </p:clrMapOvr>
</p:sld>
</file>

<file path=ppt/theme/theme1.xml><?xml version="1.0" encoding="utf-8"?>
<a:theme xmlns:a="http://schemas.openxmlformats.org/drawingml/2006/main" name="New IEEE">
  <a:themeElements>
    <a:clrScheme name="New IEEE 13">
      <a:dk1>
        <a:srgbClr val="000000"/>
      </a:dk1>
      <a:lt1>
        <a:srgbClr val="FFFFFF"/>
      </a:lt1>
      <a:dk2>
        <a:srgbClr val="0F3D88"/>
      </a:dk2>
      <a:lt2>
        <a:srgbClr val="808080"/>
      </a:lt2>
      <a:accent1>
        <a:srgbClr val="FF8000"/>
      </a:accent1>
      <a:accent2>
        <a:srgbClr val="59B308"/>
      </a:accent2>
      <a:accent3>
        <a:srgbClr val="FFFFFF"/>
      </a:accent3>
      <a:accent4>
        <a:srgbClr val="000000"/>
      </a:accent4>
      <a:accent5>
        <a:srgbClr val="FFC0AA"/>
      </a:accent5>
      <a:accent6>
        <a:srgbClr val="50A206"/>
      </a:accent6>
      <a:hlink>
        <a:srgbClr val="0080FF"/>
      </a:hlink>
      <a:folHlink>
        <a:srgbClr val="800080"/>
      </a:folHlink>
    </a:clrScheme>
    <a:fontScheme name="New IEEE">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
            <a:schemeClr val="bg2"/>
          </a:buClr>
          <a:buSzPct val="80000"/>
          <a:buFontTx/>
          <a:buAutoNum type="arabicPeriod"/>
          <a:tabLst/>
          <a:defRPr kumimoji="0" lang="en-US" sz="2800" b="0" i="0" u="none" strike="noStrike" cap="none" normalizeH="0" baseline="0" smtClean="0">
            <a:ln>
              <a:noFill/>
            </a:ln>
            <a:solidFill>
              <a:schemeClr val="tx1"/>
            </a:solidFill>
            <a:effectLst/>
            <a:latin typeface="Arial" charset="0"/>
            <a:ea typeface="MS PGothic" pitchFamily="34"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
            <a:schemeClr val="bg2"/>
          </a:buClr>
          <a:buSzPct val="80000"/>
          <a:buFontTx/>
          <a:buAutoNum type="arabicPeriod"/>
          <a:tabLst/>
          <a:defRPr kumimoji="0" lang="en-US" sz="2800" b="0" i="0" u="none" strike="noStrike" cap="none" normalizeH="0" baseline="0" smtClean="0">
            <a:ln>
              <a:noFill/>
            </a:ln>
            <a:solidFill>
              <a:schemeClr val="tx1"/>
            </a:solidFill>
            <a:effectLst/>
            <a:latin typeface="Arial" charset="0"/>
            <a:ea typeface="MS PGothic" pitchFamily="34" charset="-128"/>
          </a:defRPr>
        </a:defPPr>
      </a:lstStyle>
    </a:lnDef>
  </a:objectDefaults>
  <a:extraClrSchemeLst>
    <a:extraClrScheme>
      <a:clrScheme name="New IEE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 IEE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 IEE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 IEE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 IEE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 IEE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 IEE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 IEE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 IEE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 IEE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 IEE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 IEE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ew IEEE 13">
        <a:dk1>
          <a:srgbClr val="000000"/>
        </a:dk1>
        <a:lt1>
          <a:srgbClr val="FFFFFF"/>
        </a:lt1>
        <a:dk2>
          <a:srgbClr val="0F3D88"/>
        </a:dk2>
        <a:lt2>
          <a:srgbClr val="808080"/>
        </a:lt2>
        <a:accent1>
          <a:srgbClr val="FF8000"/>
        </a:accent1>
        <a:accent2>
          <a:srgbClr val="59B308"/>
        </a:accent2>
        <a:accent3>
          <a:srgbClr val="FFFFFF"/>
        </a:accent3>
        <a:accent4>
          <a:srgbClr val="000000"/>
        </a:accent4>
        <a:accent5>
          <a:srgbClr val="FFC0AA"/>
        </a:accent5>
        <a:accent6>
          <a:srgbClr val="50A206"/>
        </a:accent6>
        <a:hlink>
          <a:srgbClr val="008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Xplore Initial Vendor Review</Template>
  <TotalTime>14424</TotalTime>
  <Words>1257</Words>
  <Application>Microsoft Office PowerPoint</Application>
  <PresentationFormat>On-screen Show (4:3)</PresentationFormat>
  <Paragraphs>85</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Times New Roman</vt:lpstr>
      <vt:lpstr>Trebuchet MS</vt:lpstr>
      <vt:lpstr>Wingdings</vt:lpstr>
      <vt:lpstr>New IEEE</vt:lpstr>
      <vt:lpstr>Workshop on Diversity &amp; Inclusion VTC2023-Spring</vt:lpstr>
      <vt:lpstr>PowerPoint Presentation</vt:lpstr>
      <vt:lpstr>PowerPoint Presentation</vt:lpstr>
      <vt:lpstr>PowerPoint Presentation</vt:lpstr>
      <vt:lpstr>PowerPoint Presentation</vt:lpstr>
      <vt:lpstr>PowerPoint Presentation</vt:lpstr>
      <vt:lpstr>PowerPoint Presentation</vt:lpstr>
    </vt:vector>
  </TitlesOfParts>
  <Company>IEEE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VTS presentation for chapters 2011</dc:title>
  <dc:creator>Fabrice Labeau</dc:creator>
  <cp:lastModifiedBy>Leffler, Cerry J.</cp:lastModifiedBy>
  <cp:revision>576</cp:revision>
  <dcterms:created xsi:type="dcterms:W3CDTF">2008-02-06T18:32:01Z</dcterms:created>
  <dcterms:modified xsi:type="dcterms:W3CDTF">2023-06-12T15:01:11Z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readonly">
    <vt:lpwstr/>
  </property>
  <property fmtid="{D5CDD505-2E9C-101B-9397-08002B2CF9AE}" pid="3" name="_change">
    <vt:lpwstr/>
  </property>
  <property fmtid="{D5CDD505-2E9C-101B-9397-08002B2CF9AE}" pid="4" name="_full-control">
    <vt:lpwstr/>
  </property>
  <property fmtid="{D5CDD505-2E9C-101B-9397-08002B2CF9AE}" pid="5" name="sflag">
    <vt:lpwstr>1569272678</vt:lpwstr>
  </property>
</Properties>
</file>